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handoutMasterIdLst>
    <p:handoutMasterId r:id="rId72"/>
  </p:handoutMasterIdLst>
  <p:sldIdLst>
    <p:sldId id="457" r:id="rId3"/>
    <p:sldId id="423" r:id="rId4"/>
    <p:sldId id="465" r:id="rId5"/>
    <p:sldId id="466" r:id="rId6"/>
    <p:sldId id="473" r:id="rId7"/>
    <p:sldId id="467" r:id="rId8"/>
    <p:sldId id="528" r:id="rId9"/>
    <p:sldId id="475" r:id="rId10"/>
    <p:sldId id="476" r:id="rId11"/>
    <p:sldId id="468" r:id="rId12"/>
    <p:sldId id="470" r:id="rId13"/>
    <p:sldId id="471" r:id="rId14"/>
    <p:sldId id="478" r:id="rId15"/>
    <p:sldId id="472" r:id="rId16"/>
    <p:sldId id="463" r:id="rId17"/>
    <p:sldId id="459" r:id="rId18"/>
    <p:sldId id="480" r:id="rId19"/>
    <p:sldId id="481" r:id="rId20"/>
    <p:sldId id="489" r:id="rId21"/>
    <p:sldId id="531" r:id="rId22"/>
    <p:sldId id="482" r:id="rId23"/>
    <p:sldId id="532" r:id="rId24"/>
    <p:sldId id="534" r:id="rId25"/>
    <p:sldId id="537" r:id="rId26"/>
    <p:sldId id="540" r:id="rId27"/>
    <p:sldId id="538" r:id="rId28"/>
    <p:sldId id="539" r:id="rId29"/>
    <p:sldId id="484" r:id="rId30"/>
    <p:sldId id="485" r:id="rId31"/>
    <p:sldId id="483" r:id="rId32"/>
    <p:sldId id="486" r:id="rId33"/>
    <p:sldId id="529" r:id="rId34"/>
    <p:sldId id="492" r:id="rId35"/>
    <p:sldId id="494" r:id="rId36"/>
    <p:sldId id="495" r:id="rId37"/>
    <p:sldId id="498" r:id="rId38"/>
    <p:sldId id="499" r:id="rId39"/>
    <p:sldId id="496" r:id="rId40"/>
    <p:sldId id="497" r:id="rId41"/>
    <p:sldId id="500" r:id="rId42"/>
    <p:sldId id="504" r:id="rId43"/>
    <p:sldId id="505" r:id="rId44"/>
    <p:sldId id="507" r:id="rId45"/>
    <p:sldId id="508" r:id="rId46"/>
    <p:sldId id="509" r:id="rId47"/>
    <p:sldId id="501" r:id="rId48"/>
    <p:sldId id="516" r:id="rId49"/>
    <p:sldId id="506" r:id="rId50"/>
    <p:sldId id="503" r:id="rId51"/>
    <p:sldId id="502" r:id="rId52"/>
    <p:sldId id="511" r:id="rId53"/>
    <p:sldId id="513" r:id="rId54"/>
    <p:sldId id="514" r:id="rId55"/>
    <p:sldId id="515" r:id="rId56"/>
    <p:sldId id="510" r:id="rId57"/>
    <p:sldId id="517" r:id="rId58"/>
    <p:sldId id="518" r:id="rId59"/>
    <p:sldId id="519" r:id="rId60"/>
    <p:sldId id="521" r:id="rId61"/>
    <p:sldId id="522" r:id="rId62"/>
    <p:sldId id="526" r:id="rId63"/>
    <p:sldId id="530" r:id="rId64"/>
    <p:sldId id="523" r:id="rId65"/>
    <p:sldId id="524" r:id="rId66"/>
    <p:sldId id="525" r:id="rId67"/>
    <p:sldId id="520" r:id="rId68"/>
    <p:sldId id="512" r:id="rId69"/>
    <p:sldId id="479" r:id="rId70"/>
    <p:sldId id="458" r:id="rId71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  <a:srgbClr val="C00000"/>
    <a:srgbClr val="038C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3" autoAdjust="0"/>
    <p:restoredTop sz="92206" autoAdjust="0"/>
  </p:normalViewPr>
  <p:slideViewPr>
    <p:cSldViewPr>
      <p:cViewPr varScale="1">
        <p:scale>
          <a:sx n="69" d="100"/>
          <a:sy n="69" d="100"/>
        </p:scale>
        <p:origin x="-101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04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Dec. 2013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cat>
            <c:strRef>
              <c:f>Sheet1!$A$2:$A$6</c:f>
              <c:strCache>
                <c:ptCount val="5"/>
                <c:pt idx="0">
                  <c:v>Google</c:v>
                </c:pt>
                <c:pt idx="1">
                  <c:v>Bing</c:v>
                </c:pt>
                <c:pt idx="2">
                  <c:v>Yahoo</c:v>
                </c:pt>
                <c:pt idx="3">
                  <c:v>Ask</c:v>
                </c:pt>
                <c:pt idx="4">
                  <c:v>AOL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67.3</c:v>
                </c:pt>
                <c:pt idx="1">
                  <c:v>18.2</c:v>
                </c:pt>
                <c:pt idx="2">
                  <c:v>10.8</c:v>
                </c:pt>
                <c:pt idx="3" formatCode="General">
                  <c:v>3</c:v>
                </c:pt>
                <c:pt idx="4" formatCode="General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73">
          <a:noFill/>
        </a:ln>
      </c:spPr>
    </c:plotArea>
    <c:legend>
      <c:legendPos val="r"/>
      <c:layout>
        <c:manualLayout>
          <c:xMode val="edge"/>
          <c:yMode val="edge"/>
          <c:x val="0.82080208528377008"/>
          <c:y val="0.33771106941838647"/>
          <c:w val="0.16666666666666674"/>
          <c:h val="0.42964352720450283"/>
        </c:manualLayout>
      </c:layout>
      <c:overlay val="0"/>
    </c:legend>
    <c:plotVisOnly val="1"/>
    <c:dispBlanksAs val="gap"/>
    <c:showDLblsOverMax val="0"/>
  </c:chart>
  <c:spPr>
    <a:solidFill>
      <a:schemeClr val="accent3">
        <a:lumMod val="85000"/>
      </a:schemeClr>
    </a:solidFill>
  </c:spPr>
  <c:txPr>
    <a:bodyPr/>
    <a:lstStyle/>
    <a:p>
      <a:pPr>
        <a:defRPr sz="1794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0" tIns="46656" rIns="93310" bIns="46656" numCol="1" anchor="t" anchorCtr="0" compatLnSpc="1">
            <a:prstTxWarp prst="textNoShape">
              <a:avLst/>
            </a:prstTxWarp>
          </a:bodyPr>
          <a:lstStyle>
            <a:lvl1pPr defTabSz="933975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0" tIns="46656" rIns="93310" bIns="46656" numCol="1" anchor="t" anchorCtr="0" compatLnSpc="1">
            <a:prstTxWarp prst="textNoShape">
              <a:avLst/>
            </a:prstTxWarp>
          </a:bodyPr>
          <a:lstStyle>
            <a:lvl1pPr algn="r" defTabSz="933975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0" tIns="46656" rIns="93310" bIns="46656" numCol="1" anchor="b" anchorCtr="0" compatLnSpc="1">
            <a:prstTxWarp prst="textNoShape">
              <a:avLst/>
            </a:prstTxWarp>
          </a:bodyPr>
          <a:lstStyle>
            <a:lvl1pPr defTabSz="933975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0" tIns="46656" rIns="93310" bIns="46656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 b="0"/>
            </a:lvl1pPr>
          </a:lstStyle>
          <a:p>
            <a:pPr>
              <a:defRPr/>
            </a:pPr>
            <a:fld id="{E16D926E-C223-46F7-926B-2E683700E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436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>
            <a:lvl1pPr>
              <a:defRPr>
                <a:solidFill>
                  <a:srgbClr val="92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ECAE1-775B-408B-8F59-B050F9C659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022398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DEAD3-E0F7-4510-B5F8-C026E8A503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519377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DF0D9-3B35-43D7-986F-F1949B9E92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463668"/>
      </p:ext>
    </p:extLst>
  </p:cSld>
  <p:clrMapOvr>
    <a:masterClrMapping/>
  </p:clrMapOvr>
  <p:transition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38CB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273C6-8F81-4333-91F6-7973C8A6F4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915443"/>
      </p:ext>
    </p:extLst>
  </p:cSld>
  <p:clrMapOvr>
    <a:masterClrMapping/>
  </p:clrMapOvr>
  <p:transition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4513D-3548-40A5-BA6F-DA98F8BFEF3A}" type="datetimeFigureOut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9FA94-C00A-4B10-82C6-3E57F10AF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697662"/>
      </p:ext>
    </p:extLst>
  </p:cSld>
  <p:clrMapOvr>
    <a:masterClrMapping/>
  </p:clrMapOvr>
  <p:transition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3661B-7EBC-4008-AC2C-5BDAF7E5A20B}" type="datetimeFigureOut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71265-BF8F-4E05-B6F7-CA9DD14644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890894"/>
      </p:ext>
    </p:extLst>
  </p:cSld>
  <p:clrMapOvr>
    <a:masterClrMapping/>
  </p:clrMapOvr>
  <p:transition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83792-C360-4BEA-8FAC-D6F5770672E1}" type="datetimeFigureOut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1A5A3-3B05-46B4-B8C6-ED7D11368F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772921"/>
      </p:ext>
    </p:extLst>
  </p:cSld>
  <p:clrMapOvr>
    <a:masterClrMapping/>
  </p:clrMapOvr>
  <p:transition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EBC57-A72B-481C-9D26-1A536B7E4148}" type="datetimeFigureOut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9DB9-C12B-46F2-84E2-55C3DCC73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12937"/>
      </p:ext>
    </p:extLst>
  </p:cSld>
  <p:clrMapOvr>
    <a:masterClrMapping/>
  </p:clrMapOvr>
  <p:transition>
    <p:randomBa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D203E-A471-4C45-90FA-CBF8AE7D4196}" type="datetimeFigureOut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07C6C-E5D1-4815-A361-4114761EF8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952522"/>
      </p:ext>
    </p:extLst>
  </p:cSld>
  <p:clrMapOvr>
    <a:masterClrMapping/>
  </p:clrMapOvr>
  <p:transition>
    <p:randomBa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CE966-9B2F-4EC3-BF9F-DA2813EC527E}" type="datetimeFigureOut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53E0A-FA03-417C-9821-A5D4E0665B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351329"/>
      </p:ext>
    </p:extLst>
  </p:cSld>
  <p:clrMapOvr>
    <a:masterClrMapping/>
  </p:clrMapOvr>
  <p:transition>
    <p:randomBa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4A263-512F-454C-8D21-589C11DC3FAE}" type="datetimeFigureOut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95FBE-5725-4319-BEFF-BB934D7964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924956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FC5AD-6D00-44B2-AD14-BFA7BAEC5D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822613"/>
      </p:ext>
    </p:extLst>
  </p:cSld>
  <p:clrMapOvr>
    <a:masterClrMapping/>
  </p:clrMapOvr>
  <p:transition>
    <p:randomBa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1FF36-9096-4FEC-A94A-11A90E9E9E9B}" type="datetimeFigureOut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8D978-9C41-43ED-9177-56D32DAAFA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487539"/>
      </p:ext>
    </p:extLst>
  </p:cSld>
  <p:clrMapOvr>
    <a:masterClrMapping/>
  </p:clrMapOvr>
  <p:transition>
    <p:randomBa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80A92-1A74-4BDB-9A5A-E5C660D4E435}" type="datetimeFigureOut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3BF4A-8D85-4CBE-9EE1-9BA10873D4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411418"/>
      </p:ext>
    </p:extLst>
  </p:cSld>
  <p:clrMapOvr>
    <a:masterClrMapping/>
  </p:clrMapOvr>
  <p:transition>
    <p:randomBa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CE930-1420-4E96-ACA7-09D3138BA58D}" type="datetimeFigureOut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BF059-FE5C-4D90-A5E8-B1BB7E14E6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388987"/>
      </p:ext>
    </p:extLst>
  </p:cSld>
  <p:clrMapOvr>
    <a:masterClrMapping/>
  </p:clrMapOvr>
  <p:transition>
    <p:randomBa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39B08-3F62-44AB-A8B6-4CA172EE87F4}" type="datetimeFigureOut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1482F-14EB-42C7-B21C-74863EE085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367309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EFA6A-8B42-40A8-A619-435306E808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580417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C2A8C-9D24-4D6B-98A5-1786EAACCF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530869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6CDB0-D68F-4903-8C59-BD0B0C4EEB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253453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01B09-1045-44D4-9768-284B13C111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506802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BFF2B-4F7C-4651-8762-D108B1F3C4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800317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A1375-627B-45CA-975F-50CC16FF72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160579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D2E61-25F0-4803-8D3C-1A67FCEE9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972170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z="2400" b="0" smtClean="0">
                <a:latin typeface="Times New Roman" panose="02020603050405020304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sz="2400" b="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789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/>
            </a:lvl1pPr>
          </a:lstStyle>
          <a:p>
            <a:pPr>
              <a:defRPr/>
            </a:pPr>
            <a:fld id="{8053AC04-F654-43BC-BCC0-25ABF5059E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>
    <p:randomBar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38CB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38CBD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38CBD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38CBD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38CBD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38D65C-1E99-433D-B48E-1DCF7F2C6E59}" type="datetimeFigureOut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260AD41-F0CD-411E-9D66-CE54A03C27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winternet.org/default.aspx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opsy.com/" TargetMode="Externa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opsy.com/" TargetMode="Externa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oedb.org/" TargetMode="Externa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ctrTitle"/>
          </p:nvPr>
        </p:nvSpPr>
        <p:spPr>
          <a:xfrm>
            <a:off x="762000" y="-457200"/>
            <a:ext cx="7696200" cy="2530475"/>
          </a:xfrm>
        </p:spPr>
        <p:txBody>
          <a:bodyPr/>
          <a:lstStyle/>
          <a:p>
            <a:pPr algn="ctr"/>
            <a:r>
              <a:rPr lang="en-US" altLang="en-US" smtClean="0">
                <a:solidFill>
                  <a:srgbClr val="C00000"/>
                </a:solidFill>
                <a:cs typeface="Tahoma" pitchFamily="34" charset="0"/>
              </a:rPr>
              <a:t>Search and the ‘Net in 2014</a:t>
            </a:r>
          </a:p>
        </p:txBody>
      </p:sp>
      <p:sp>
        <p:nvSpPr>
          <p:cNvPr id="12290" name="Rectangle 3"/>
          <p:cNvSpPr>
            <a:spLocks noGrp="1"/>
          </p:cNvSpPr>
          <p:nvPr>
            <p:ph type="subTitle" idx="1"/>
          </p:nvPr>
        </p:nvSpPr>
        <p:spPr>
          <a:xfrm>
            <a:off x="609600" y="2209800"/>
            <a:ext cx="8305800" cy="411480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z="4000" dirty="0" smtClean="0"/>
              <a:t>Michael Hunter</a:t>
            </a:r>
          </a:p>
          <a:p>
            <a:pPr>
              <a:defRPr/>
            </a:pPr>
            <a:r>
              <a:rPr lang="en-US" sz="2900" dirty="0" smtClean="0"/>
              <a:t>Reference Librarian</a:t>
            </a:r>
          </a:p>
          <a:p>
            <a:pPr>
              <a:defRPr/>
            </a:pPr>
            <a:r>
              <a:rPr lang="en-US" sz="2900" dirty="0" smtClean="0"/>
              <a:t>Hobart and William Smith Colleges</a:t>
            </a: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2900" dirty="0" smtClean="0"/>
          </a:p>
          <a:p>
            <a:pPr marL="342900" indent="-342900" eaLnBrk="1" hangingPunct="1">
              <a:lnSpc>
                <a:spcPct val="90000"/>
              </a:lnSpc>
            </a:pPr>
            <a:r>
              <a:rPr lang="en-US" sz="3400" dirty="0" smtClean="0">
                <a:solidFill>
                  <a:srgbClr val="320E04"/>
                </a:solidFill>
              </a:rPr>
              <a:t>for </a:t>
            </a:r>
            <a:r>
              <a:rPr lang="en-US" sz="3400" dirty="0">
                <a:solidFill>
                  <a:srgbClr val="320E04"/>
                </a:solidFill>
              </a:rPr>
              <a:t>Western New York Library </a:t>
            </a:r>
            <a:r>
              <a:rPr lang="en-US" sz="3400" dirty="0" smtClean="0">
                <a:solidFill>
                  <a:srgbClr val="320E04"/>
                </a:solidFill>
              </a:rPr>
              <a:t>Resource Council</a:t>
            </a:r>
            <a:endParaRPr lang="en-US" sz="3400" dirty="0">
              <a:solidFill>
                <a:srgbClr val="320E04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400" dirty="0">
                <a:solidFill>
                  <a:srgbClr val="320E04"/>
                </a:solidFill>
              </a:rPr>
              <a:t>Member Libraries’ Staff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tx1"/>
              </a:buClr>
            </a:pPr>
            <a:endParaRPr lang="en-US" sz="3400" dirty="0">
              <a:solidFill>
                <a:srgbClr val="320E04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400" dirty="0">
                <a:solidFill>
                  <a:srgbClr val="320E04"/>
                </a:solidFill>
              </a:rPr>
              <a:t>Sponsored by the 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400" dirty="0">
                <a:solidFill>
                  <a:srgbClr val="320E04"/>
                </a:solidFill>
              </a:rPr>
              <a:t>Western New York Library Resources Council</a:t>
            </a:r>
          </a:p>
          <a:p>
            <a:pPr marL="342900" indent="-342900" eaLnBrk="1" hangingPunct="1">
              <a:lnSpc>
                <a:spcPct val="90000"/>
              </a:lnSpc>
            </a:pPr>
            <a:endParaRPr lang="en-US" sz="3400" dirty="0">
              <a:solidFill>
                <a:srgbClr val="320E04"/>
              </a:solidFill>
            </a:endParaRPr>
          </a:p>
          <a:p>
            <a:pPr>
              <a:defRPr/>
            </a:pPr>
            <a:endParaRPr lang="en-US" sz="4000" dirty="0" smtClean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7" t="20061" r="28423" b="17665"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7" t="20061" r="27592" b="15269"/>
          <a:stretch>
            <a:fillRect/>
          </a:stretch>
        </p:blipFill>
        <p:spPr bwMode="auto">
          <a:xfrm>
            <a:off x="0" y="14288"/>
            <a:ext cx="8991600" cy="65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7" t="20061" r="28423" b="15269"/>
          <a:stretch>
            <a:fillRect/>
          </a:stretch>
        </p:blipFill>
        <p:spPr bwMode="auto">
          <a:xfrm>
            <a:off x="0" y="0"/>
            <a:ext cx="89916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smtClean="0"/>
              <a:t>2013 Edelman Trust Barometer</a:t>
            </a:r>
            <a:br>
              <a:rPr lang="en-US" altLang="en-US" sz="3000" smtClean="0"/>
            </a:br>
            <a:r>
              <a:rPr lang="en-US" altLang="en-US" sz="2000" smtClean="0"/>
              <a:t>http://www.edelman.com/insights/intellectual-property/trust-2013/</a:t>
            </a:r>
            <a:r>
              <a:rPr lang="en-US" altLang="en-US" sz="3000" smtClean="0"/>
              <a:t/>
            </a:r>
            <a:br>
              <a:rPr lang="en-US" altLang="en-US" sz="3000" smtClean="0"/>
            </a:br>
            <a:r>
              <a:rPr lang="en-US" altLang="en-US" sz="2000" smtClean="0"/>
              <a:t>College-educated individuals in upper income brackets that follow public policy issues and are active media users.</a:t>
            </a:r>
            <a:endParaRPr lang="en-US" altLang="en-US" sz="3000" smtClean="0"/>
          </a:p>
        </p:txBody>
      </p:sp>
      <p:pic>
        <p:nvPicPr>
          <p:cNvPr id="1536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19862" r="30469" b="38206"/>
          <a:stretch>
            <a:fillRect/>
          </a:stretch>
        </p:blipFill>
        <p:spPr bwMode="auto">
          <a:xfrm>
            <a:off x="0" y="1600200"/>
            <a:ext cx="9144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3657600" y="5883275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      (Blogs)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500" b="1" smtClean="0"/>
              <a:t>Library Services in the Digital Age</a:t>
            </a:r>
            <a:r>
              <a:rPr lang="en-US" altLang="en-US" sz="2500" smtClean="0"/>
              <a:t/>
            </a:r>
            <a:br>
              <a:rPr lang="en-US" altLang="en-US" sz="2500" smtClean="0"/>
            </a:br>
            <a:r>
              <a:rPr lang="en-US" altLang="en-US" sz="2500" smtClean="0"/>
              <a:t>By Kathryn Zickuhr, Lee Rainie and Kristen Purcell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2000" smtClean="0"/>
              <a:t>http://libraries.pewinternet.org/2013/01/22/library-services/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105400"/>
          </a:xfrm>
        </p:spPr>
        <p:txBody>
          <a:bodyPr/>
          <a:lstStyle/>
          <a:p>
            <a:r>
              <a:rPr lang="en-US" altLang="en-US" smtClean="0"/>
              <a:t>26% of Americans 16+ use internet access in libraries for </a:t>
            </a:r>
          </a:p>
          <a:p>
            <a:pPr lvl="1"/>
            <a:r>
              <a:rPr lang="en-US" altLang="en-US" smtClean="0"/>
              <a:t>research for school or work – 66%</a:t>
            </a:r>
          </a:p>
          <a:p>
            <a:pPr lvl="1"/>
            <a:r>
              <a:rPr lang="en-US" altLang="en-US" smtClean="0"/>
              <a:t>fun or to pass the time – 63%</a:t>
            </a:r>
          </a:p>
          <a:p>
            <a:pPr lvl="1"/>
            <a:r>
              <a:rPr lang="en-US" altLang="en-US" smtClean="0"/>
              <a:t>email – 54%</a:t>
            </a:r>
          </a:p>
          <a:p>
            <a:pPr lvl="1"/>
            <a:r>
              <a:rPr lang="en-US" altLang="en-US" smtClean="0"/>
              <a:t>health information – 47%</a:t>
            </a:r>
          </a:p>
          <a:p>
            <a:pPr lvl="1"/>
            <a:r>
              <a:rPr lang="en-US" altLang="en-US" smtClean="0"/>
              <a:t>visiting government websites – 41%</a:t>
            </a:r>
          </a:p>
          <a:p>
            <a:pPr lvl="1"/>
            <a:r>
              <a:rPr lang="en-US" altLang="en-US" smtClean="0"/>
              <a:t>job opportunities – 36%</a:t>
            </a:r>
          </a:p>
          <a:p>
            <a:pPr lvl="1"/>
            <a:r>
              <a:rPr lang="en-US" altLang="en-US" smtClean="0"/>
              <a:t>social networking sites – 35%</a:t>
            </a:r>
          </a:p>
          <a:p>
            <a:pPr lvl="1"/>
            <a:r>
              <a:rPr lang="en-US" altLang="en-US" smtClean="0"/>
              <a:t>watching online video – 26%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976313" y="166688"/>
            <a:ext cx="8139112" cy="1143000"/>
          </a:xfrm>
        </p:spPr>
        <p:txBody>
          <a:bodyPr/>
          <a:lstStyle/>
          <a:p>
            <a:r>
              <a:rPr lang="en-US" altLang="en-US" sz="2000" b="1" smtClean="0">
                <a:solidFill>
                  <a:srgbClr val="920000"/>
                </a:solidFill>
              </a:rPr>
              <a:t>How Teens Do Research in the Digital World</a:t>
            </a:r>
            <a:r>
              <a:rPr lang="en-US" altLang="en-US" sz="1600" b="1" smtClean="0">
                <a:solidFill>
                  <a:srgbClr val="920000"/>
                </a:solidFill>
              </a:rPr>
              <a:t/>
            </a:r>
            <a:br>
              <a:rPr lang="en-US" altLang="en-US" sz="1600" b="1" smtClean="0">
                <a:solidFill>
                  <a:srgbClr val="920000"/>
                </a:solidFill>
              </a:rPr>
            </a:br>
            <a:r>
              <a:rPr lang="en-US" altLang="en-US" sz="2000" smtClean="0">
                <a:solidFill>
                  <a:srgbClr val="920000"/>
                </a:solidFill>
              </a:rPr>
              <a:t>by Kristen Purcell et. al.</a:t>
            </a:r>
            <a:br>
              <a:rPr lang="en-US" altLang="en-US" sz="2000" smtClean="0">
                <a:solidFill>
                  <a:srgbClr val="920000"/>
                </a:solidFill>
              </a:rPr>
            </a:br>
            <a:r>
              <a:rPr lang="en-US" altLang="en-US" sz="1600" smtClean="0">
                <a:solidFill>
                  <a:srgbClr val="920000"/>
                </a:solidFill>
              </a:rPr>
              <a:t>http://www.pewinternet.org/Reports/2012/Student-Research/Summary-of-Findings.aspx</a:t>
            </a:r>
            <a:r>
              <a:rPr lang="en-US" altLang="en-US" sz="1600" smtClean="0">
                <a:solidFill>
                  <a:srgbClr val="C00000"/>
                </a:solidFill>
              </a:rPr>
              <a:t/>
            </a:r>
            <a:br>
              <a:rPr lang="en-US" altLang="en-US" sz="1600" smtClean="0">
                <a:solidFill>
                  <a:srgbClr val="C00000"/>
                </a:solidFill>
              </a:rPr>
            </a:br>
            <a:r>
              <a:rPr lang="en-US" altLang="en-US" sz="1600" smtClean="0"/>
              <a:t>2,642 AP High School teachers and National Writing Project teachers from the U.S.</a:t>
            </a:r>
            <a:br>
              <a:rPr lang="en-US" altLang="en-US" sz="1600" smtClean="0"/>
            </a:br>
            <a:r>
              <a:rPr lang="en-US" altLang="en-US" sz="1600" smtClean="0"/>
              <a:t>March-April 2012</a:t>
            </a:r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4" t="37862" r="15625" b="22414"/>
          <a:stretch>
            <a:fillRect/>
          </a:stretch>
        </p:blipFill>
        <p:spPr bwMode="auto">
          <a:xfrm>
            <a:off x="595313" y="1600200"/>
            <a:ext cx="8534400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0" y="-738188"/>
            <a:ext cx="9115425" cy="1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  <a:hlinkClick r:id="rId3" tooltip="Pew Internet – Home Page"/>
              </a:rPr>
              <a:t>  </a:t>
            </a:r>
            <a:r>
              <a:rPr lang="en-US" altLang="en-US" sz="5200">
                <a:latin typeface="Arial" charset="0"/>
              </a:rPr>
              <a:t> </a:t>
            </a:r>
            <a:r>
              <a:rPr lang="en-US" altLang="en-US" sz="1800">
                <a:latin typeface="Arial" charset="0"/>
              </a:rPr>
              <a:t>                                         </a:t>
            </a:r>
            <a:endParaRPr lang="en-US" altLang="en-US" sz="2200"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152400"/>
            <a:ext cx="7793037" cy="1462088"/>
          </a:xfrm>
        </p:spPr>
        <p:txBody>
          <a:bodyPr/>
          <a:lstStyle/>
          <a:p>
            <a:pPr eaLnBrk="1" hangingPunct="1"/>
            <a:r>
              <a:rPr lang="en-US" altLang="en-US" smtClean="0"/>
              <a:t>Web Search in 2014</a:t>
            </a:r>
            <a:r>
              <a:rPr lang="en-US" altLang="en-US" sz="3900" smtClean="0"/>
              <a:t/>
            </a:r>
            <a:br>
              <a:rPr lang="en-US" altLang="en-US" sz="3900" smtClean="0"/>
            </a:br>
            <a:r>
              <a:rPr lang="en-US" altLang="en-US" sz="3500" smtClean="0"/>
              <a:t>Who’s crawling the Web?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3250" y="1828800"/>
            <a:ext cx="8540750" cy="4422775"/>
          </a:xfrm>
        </p:spPr>
        <p:txBody>
          <a:bodyPr/>
          <a:lstStyle/>
          <a:p>
            <a:pPr lvl="1" eaLnBrk="1" hangingPunct="1"/>
            <a:r>
              <a:rPr lang="en-US" altLang="en-US" sz="3000" b="1" smtClean="0"/>
              <a:t>Google</a:t>
            </a:r>
          </a:p>
          <a:p>
            <a:pPr lvl="1" eaLnBrk="1" hangingPunct="1"/>
            <a:r>
              <a:rPr lang="en-US" altLang="en-US" sz="3000" b="1" smtClean="0"/>
              <a:t>Bing (aka Yahoo!)</a:t>
            </a:r>
            <a:endParaRPr lang="en-US" altLang="en-US" sz="3000" smtClean="0"/>
          </a:p>
          <a:p>
            <a:pPr lvl="1" eaLnBrk="1" hangingPunct="1"/>
            <a:r>
              <a:rPr lang="en-US" altLang="en-US" sz="3000" b="1" smtClean="0"/>
              <a:t>Gigablast</a:t>
            </a:r>
          </a:p>
          <a:p>
            <a:pPr lvl="1" eaLnBrk="1" hangingPunct="1"/>
            <a:r>
              <a:rPr lang="en-US" altLang="en-US" sz="3000" b="1" smtClean="0"/>
              <a:t>Blekko</a:t>
            </a:r>
          </a:p>
          <a:p>
            <a:pPr lvl="1" eaLnBrk="1" hangingPunct="1"/>
            <a:r>
              <a:rPr lang="en-US" altLang="en-US" sz="3000" b="1" smtClean="0"/>
              <a:t>DuckDuckGo</a:t>
            </a:r>
          </a:p>
          <a:p>
            <a:pPr lvl="1" eaLnBrk="1" hangingPunct="1"/>
            <a:r>
              <a:rPr lang="en-US" altLang="en-US" sz="3000" b="1" smtClean="0"/>
              <a:t>Baidu   </a:t>
            </a:r>
          </a:p>
          <a:p>
            <a:pPr lvl="1" eaLnBrk="1" hangingPunct="1"/>
            <a:r>
              <a:rPr lang="en-US" altLang="en-US" sz="3000" b="1" smtClean="0"/>
              <a:t>Yandex</a:t>
            </a:r>
          </a:p>
          <a:p>
            <a:pPr lvl="1" eaLnBrk="1" hangingPunct="1"/>
            <a:r>
              <a:rPr lang="en-US" altLang="en-US" sz="3000" b="1" smtClean="0"/>
              <a:t>Common Crawl (testing and research)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8121650" cy="1143000"/>
          </a:xfrm>
        </p:spPr>
        <p:txBody>
          <a:bodyPr/>
          <a:lstStyle/>
          <a:p>
            <a:r>
              <a:rPr lang="en-US" altLang="en-US" b="1" smtClean="0">
                <a:solidFill>
                  <a:srgbClr val="00B0F0"/>
                </a:solidFill>
              </a:rPr>
              <a:t>Not</a:t>
            </a:r>
            <a:r>
              <a:rPr lang="en-US" altLang="en-US" smtClean="0">
                <a:solidFill>
                  <a:srgbClr val="00B0F0"/>
                </a:solidFill>
              </a:rPr>
              <a:t> being crawled:</a:t>
            </a:r>
            <a:r>
              <a:rPr lang="en-US" altLang="en-US" sz="2000" smtClean="0">
                <a:solidFill>
                  <a:srgbClr val="00B0F0"/>
                </a:solidFill>
              </a:rPr>
              <a:t>                                  </a:t>
            </a:r>
            <a:r>
              <a:rPr lang="en-US" altLang="en-US" smtClean="0">
                <a:solidFill>
                  <a:srgbClr val="00B0F0"/>
                </a:solidFill>
              </a:rPr>
              <a:t> </a:t>
            </a:r>
            <a:r>
              <a:rPr lang="en-US" altLang="en-US" sz="3200" smtClean="0">
                <a:solidFill>
                  <a:srgbClr val="00B0F0"/>
                </a:solidFill>
              </a:rPr>
              <a:t>the Deep Web in 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458200" cy="45307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Data accessible only by a search interface</a:t>
            </a:r>
          </a:p>
          <a:p>
            <a:pPr>
              <a:defRPr/>
            </a:pPr>
            <a:r>
              <a:rPr lang="en-US" dirty="0" smtClean="0"/>
              <a:t>Subscription or other password-protected content</a:t>
            </a:r>
          </a:p>
          <a:p>
            <a:pPr>
              <a:defRPr/>
            </a:pPr>
            <a:r>
              <a:rPr lang="en-US" dirty="0" smtClean="0"/>
              <a:t>Pages with no outgoing or incoming hyperlinks</a:t>
            </a:r>
          </a:p>
          <a:p>
            <a:pPr>
              <a:defRPr/>
            </a:pPr>
            <a:r>
              <a:rPr lang="en-US" dirty="0" smtClean="0"/>
              <a:t>Protocols and </a:t>
            </a:r>
            <a:r>
              <a:rPr lang="en-US" dirty="0" err="1"/>
              <a:t>f</a:t>
            </a:r>
            <a:r>
              <a:rPr lang="en-US" dirty="0" err="1" smtClean="0"/>
              <a:t>iletypes</a:t>
            </a:r>
            <a:r>
              <a:rPr lang="en-US" dirty="0" smtClean="0"/>
              <a:t> </a:t>
            </a:r>
            <a:r>
              <a:rPr lang="en-US" b="1" dirty="0" smtClean="0"/>
              <a:t>other than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dirty="0" smtClean="0"/>
              <a:t>http	https		pdf		doc 		</a:t>
            </a:r>
            <a:r>
              <a:rPr lang="en-US" dirty="0" err="1" smtClean="0"/>
              <a:t>xls</a:t>
            </a:r>
            <a:endParaRPr lang="en-US" dirty="0" smtClean="0"/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dirty="0" err="1"/>
              <a:t>p</a:t>
            </a:r>
            <a:r>
              <a:rPr lang="en-US" dirty="0" err="1" smtClean="0"/>
              <a:t>pt</a:t>
            </a:r>
            <a:r>
              <a:rPr lang="en-US" dirty="0" smtClean="0"/>
              <a:t> 	</a:t>
            </a:r>
            <a:r>
              <a:rPr lang="en-US" dirty="0" err="1" smtClean="0"/>
              <a:t>rft</a:t>
            </a:r>
            <a:r>
              <a:rPr lang="en-US" dirty="0" smtClean="0"/>
              <a:t>		</a:t>
            </a:r>
            <a:r>
              <a:rPr lang="en-US" dirty="0" err="1" smtClean="0"/>
              <a:t>kml</a:t>
            </a:r>
            <a:r>
              <a:rPr lang="en-US" dirty="0" smtClean="0"/>
              <a:t>		</a:t>
            </a:r>
            <a:r>
              <a:rPr lang="en-US" dirty="0" err="1" smtClean="0"/>
              <a:t>kmz</a:t>
            </a:r>
            <a:r>
              <a:rPr lang="en-US" dirty="0" smtClean="0"/>
              <a:t>	         </a:t>
            </a:r>
            <a:r>
              <a:rPr lang="en-US" dirty="0" err="1" smtClean="0"/>
              <a:t>ps</a:t>
            </a:r>
            <a:endParaRPr lang="en-US" dirty="0" smtClean="0"/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dirty="0" err="1" smtClean="0"/>
              <a:t>dwf</a:t>
            </a:r>
            <a:r>
              <a:rPr lang="en-US" dirty="0" smtClean="0"/>
              <a:t> (</a:t>
            </a:r>
            <a:r>
              <a:rPr lang="en-US" dirty="0" err="1" smtClean="0"/>
              <a:t>autodesk</a:t>
            </a:r>
            <a:r>
              <a:rPr lang="en-US" dirty="0" smtClean="0"/>
              <a:t>)		</a:t>
            </a:r>
            <a:r>
              <a:rPr lang="en-US" dirty="0" err="1" smtClean="0"/>
              <a:t>swf</a:t>
            </a:r>
            <a:r>
              <a:rPr lang="en-US" dirty="0" smtClean="0"/>
              <a:t> (shockwave flash)   </a:t>
            </a:r>
          </a:p>
          <a:p>
            <a:pPr>
              <a:defRPr/>
            </a:pPr>
            <a:r>
              <a:rPr lang="en-US" dirty="0" smtClean="0"/>
              <a:t>DW search engine gateway:</a:t>
            </a:r>
          </a:p>
          <a:p>
            <a:pPr lvl="1">
              <a:defRPr/>
            </a:pPr>
            <a:r>
              <a:rPr lang="en-US" dirty="0" smtClean="0"/>
              <a:t>http://oedb.org/ilibrarian/research-beyond-google/						</a:t>
            </a: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Semantic and Predictive Search</a:t>
            </a:r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smtClean="0"/>
              <a:t>Semantic Web               Predictive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029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Web pages with added value of schema.org and other metadata</a:t>
            </a:r>
            <a:r>
              <a:rPr lang="en-US" dirty="0"/>
              <a:t>	</a:t>
            </a:r>
            <a:r>
              <a:rPr lang="en-US" dirty="0" smtClean="0"/>
              <a:t>		</a:t>
            </a:r>
            <a:endParaRPr lang="en-US" sz="1000" dirty="0" smtClean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i="1" dirty="0" smtClean="0"/>
              <a:t>crawled by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Search engines containing</a:t>
            </a:r>
          </a:p>
          <a:p>
            <a:pPr lvl="1">
              <a:defRPr/>
            </a:pPr>
            <a:r>
              <a:rPr lang="en-US" dirty="0" smtClean="0"/>
              <a:t>Entities and associated relationships</a:t>
            </a:r>
          </a:p>
          <a:p>
            <a:pPr lvl="1">
              <a:defRPr/>
            </a:pPr>
            <a:r>
              <a:rPr lang="en-US" dirty="0" smtClean="0"/>
              <a:t>Anonymous query histories and search behaviors</a:t>
            </a:r>
          </a:p>
          <a:p>
            <a:pPr lvl="1">
              <a:defRPr/>
            </a:pPr>
            <a:r>
              <a:rPr lang="en-US" dirty="0" smtClean="0"/>
              <a:t>Data about and from the searcher (location, personalization)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		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30724" name="Left-Right Arrow 3"/>
          <p:cNvSpPr>
            <a:spLocks noChangeArrowheads="1"/>
          </p:cNvSpPr>
          <p:nvPr/>
        </p:nvSpPr>
        <p:spPr bwMode="auto">
          <a:xfrm>
            <a:off x="3675063" y="695325"/>
            <a:ext cx="1295400" cy="381000"/>
          </a:xfrm>
          <a:prstGeom prst="leftRightArrow">
            <a:avLst>
              <a:gd name="adj1" fmla="val 50000"/>
              <a:gd name="adj2" fmla="val 4999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0725" name="Down Arrow 4"/>
          <p:cNvSpPr>
            <a:spLocks noChangeArrowheads="1"/>
          </p:cNvSpPr>
          <p:nvPr/>
        </p:nvSpPr>
        <p:spPr bwMode="auto">
          <a:xfrm>
            <a:off x="4322763" y="5638800"/>
            <a:ext cx="485775" cy="977900"/>
          </a:xfrm>
          <a:prstGeom prst="downArrow">
            <a:avLst>
              <a:gd name="adj1" fmla="val 50000"/>
              <a:gd name="adj2" fmla="val 4986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920000"/>
                </a:solidFill>
              </a:rPr>
              <a:t>For today . . 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5240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sz="2600" smtClean="0"/>
              <a:t>The Searchscape </a:t>
            </a:r>
          </a:p>
          <a:p>
            <a:pPr eaLnBrk="1" hangingPunct="1"/>
            <a:r>
              <a:rPr lang="en-US" altLang="en-US" sz="2600" smtClean="0"/>
              <a:t>Semantic and Predictive Search</a:t>
            </a:r>
          </a:p>
          <a:p>
            <a:pPr eaLnBrk="1" hangingPunct="1"/>
            <a:r>
              <a:rPr lang="en-US" altLang="en-US" sz="2600" smtClean="0"/>
              <a:t>New Services and Tools</a:t>
            </a:r>
          </a:p>
          <a:p>
            <a:pPr eaLnBrk="1" hangingPunct="1"/>
            <a:r>
              <a:rPr lang="en-US" altLang="en-US" sz="2600" smtClean="0"/>
              <a:t>The Social Networks as Information Sources</a:t>
            </a:r>
          </a:p>
          <a:p>
            <a:pPr eaLnBrk="1" hangingPunct="1"/>
            <a:r>
              <a:rPr lang="en-US" altLang="en-US" sz="2600" smtClean="0"/>
              <a:t>General Web Search and Social Networks </a:t>
            </a:r>
          </a:p>
          <a:p>
            <a:pPr eaLnBrk="1" hangingPunct="1"/>
            <a:r>
              <a:rPr lang="en-US" altLang="en-US" sz="2600" smtClean="0"/>
              <a:t>Google: Now and more….</a:t>
            </a:r>
          </a:p>
          <a:p>
            <a:pPr eaLnBrk="1" hangingPunct="1"/>
            <a:r>
              <a:rPr lang="en-US" altLang="en-US" sz="2600" smtClean="0"/>
              <a:t>Free online courses</a:t>
            </a:r>
          </a:p>
          <a:p>
            <a:pPr eaLnBrk="1" hangingPunct="1"/>
            <a:r>
              <a:rPr lang="en-US" altLang="en-US" sz="2600" smtClean="0"/>
              <a:t>Linklist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mtClean="0"/>
              <a:t>http://people.hws.edu/hunter/searchnet14links.htm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/>
          <a:lstStyle/>
          <a:p>
            <a:r>
              <a:rPr lang="en-US" altLang="en-US" sz="3800" smtClean="0"/>
              <a:t>More </a:t>
            </a:r>
            <a:r>
              <a:rPr lang="en-US" altLang="en-US" sz="3800" u="sng" smtClean="0"/>
              <a:t>answers</a:t>
            </a:r>
            <a:r>
              <a:rPr lang="en-US" altLang="en-US" sz="3800" smtClean="0"/>
              <a:t>, not just web pages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smtClean="0"/>
              <a:t>Increases searcher satisfaction, often depending on degree of personal information available</a:t>
            </a:r>
          </a:p>
          <a:p>
            <a:r>
              <a:rPr lang="en-US" altLang="en-US" sz="3200" smtClean="0"/>
              <a:t>Discovers related information that does not contain the search term(s)</a:t>
            </a:r>
          </a:p>
          <a:p>
            <a:r>
              <a:rPr lang="en-US" altLang="en-US" sz="3200" smtClean="0"/>
              <a:t>Disambiguates many terms</a:t>
            </a:r>
          </a:p>
          <a:p>
            <a:r>
              <a:rPr lang="en-US" altLang="en-US" sz="3200" smtClean="0"/>
              <a:t>Colocates related information from across the Web in a variety of filetypes</a:t>
            </a:r>
          </a:p>
          <a:p>
            <a:endParaRPr lang="en-US" altLang="en-US" sz="3200" smtClean="0"/>
          </a:p>
        </p:txBody>
      </p:sp>
    </p:spTree>
    <p:extLst>
      <p:ext uri="{BB962C8B-B14F-4D97-AF65-F5344CB8AC3E}">
        <p14:creationId xmlns:p14="http://schemas.microsoft.com/office/powerpoint/2010/main" val="3048072494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/>
          <a:lstStyle/>
          <a:p>
            <a:r>
              <a:rPr lang="en-US" altLang="en-US" sz="3800" dirty="0"/>
              <a:t>O</a:t>
            </a:r>
            <a:r>
              <a:rPr lang="en-US" altLang="en-US" sz="3800" dirty="0" smtClean="0"/>
              <a:t>rigins of the semantic web concept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229600" cy="4530725"/>
          </a:xfrm>
        </p:spPr>
        <p:txBody>
          <a:bodyPr/>
          <a:lstStyle/>
          <a:p>
            <a:r>
              <a:rPr lang="en-US" altLang="en-US" smtClean="0"/>
              <a:t>Envisioned by Tim Berners-Lee et. al. in 2001</a:t>
            </a:r>
          </a:p>
          <a:p>
            <a:r>
              <a:rPr lang="en-US" altLang="en-US" smtClean="0"/>
              <a:t>Common framework that allows data to be shared and reused across applications</a:t>
            </a:r>
          </a:p>
          <a:p>
            <a:r>
              <a:rPr lang="en-US" altLang="en-US" smtClean="0"/>
              <a:t>The collection, structuring and recovery of linked data through use of common machine-readable metadata applied to web pages.</a:t>
            </a:r>
          </a:p>
          <a:p>
            <a:r>
              <a:rPr lang="en-US" altLang="en-US" smtClean="0"/>
              <a:t>Requires consistent, universal application of controlled vocabularies</a:t>
            </a:r>
          </a:p>
          <a:p>
            <a:r>
              <a:rPr lang="en-US" altLang="en-US" smtClean="0"/>
              <a:t>Largely unrealized 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Yahoo Research paper - 2009</a:t>
            </a:r>
            <a:br>
              <a:rPr lang="en-US" altLang="en-US" smtClean="0"/>
            </a:br>
            <a:r>
              <a:rPr lang="en-US" altLang="en-US" sz="2600" smtClean="0"/>
              <a:t>http://research.yahoo.com/files/pods09-woc.pdf</a:t>
            </a:r>
            <a:endParaRPr lang="en-US" altLang="en-US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8077200" cy="4530725"/>
          </a:xfrm>
        </p:spPr>
        <p:txBody>
          <a:bodyPr/>
          <a:lstStyle/>
          <a:p>
            <a:r>
              <a:rPr lang="en-US" altLang="en-US" b="1" i="1" smtClean="0"/>
              <a:t>Extract  </a:t>
            </a:r>
            <a:r>
              <a:rPr lang="en-US" altLang="en-US" smtClean="0"/>
              <a:t>structured data (addresses, prices, item #, etc.) from web documents and associate it with an </a:t>
            </a:r>
            <a:r>
              <a:rPr lang="en-US" altLang="en-US" b="1" smtClean="0"/>
              <a:t>entity</a:t>
            </a:r>
          </a:p>
          <a:p>
            <a:r>
              <a:rPr lang="en-US" altLang="en-US" b="1" i="1" smtClean="0"/>
              <a:t>Link</a:t>
            </a:r>
            <a:r>
              <a:rPr lang="en-US" altLang="en-US" b="1" smtClean="0"/>
              <a:t> </a:t>
            </a:r>
            <a:r>
              <a:rPr lang="en-US" altLang="en-US" smtClean="0"/>
              <a:t>relationships between entities </a:t>
            </a:r>
          </a:p>
          <a:p>
            <a:pPr lvl="1"/>
            <a:r>
              <a:rPr lang="en-US" altLang="en-US" smtClean="0"/>
              <a:t>An actor to his films and other actors he has worked with</a:t>
            </a:r>
          </a:p>
          <a:p>
            <a:r>
              <a:rPr lang="en-US" altLang="en-US" b="1" i="1" smtClean="0"/>
              <a:t>Discover</a:t>
            </a:r>
            <a:r>
              <a:rPr lang="en-US" altLang="en-US" smtClean="0"/>
              <a:t> categorizing information in the document’s content</a:t>
            </a:r>
          </a:p>
          <a:p>
            <a:pPr lvl="1"/>
            <a:r>
              <a:rPr lang="en-US" altLang="en-US" smtClean="0"/>
              <a:t>Subject headings</a:t>
            </a:r>
          </a:p>
          <a:p>
            <a:pPr lvl="1"/>
            <a:r>
              <a:rPr lang="en-US" altLang="en-US" smtClean="0"/>
              <a:t>Reviews ( :  or  ) :</a:t>
            </a:r>
          </a:p>
          <a:p>
            <a:pPr lvl="1"/>
            <a:r>
              <a:rPr lang="en-US" altLang="en-US" smtClean="0"/>
              <a:t>Type of food served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860053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and searching todays' semantic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772400" cy="4530725"/>
          </a:xfrm>
        </p:spPr>
        <p:txBody>
          <a:bodyPr/>
          <a:lstStyle/>
          <a:p>
            <a:r>
              <a:rPr lang="en-US" dirty="0" smtClean="0"/>
              <a:t>Create informational </a:t>
            </a:r>
            <a:r>
              <a:rPr lang="en-US" i="1" dirty="0" smtClean="0"/>
              <a:t>entities </a:t>
            </a:r>
            <a:r>
              <a:rPr lang="en-US" dirty="0" smtClean="0"/>
              <a:t>consisting of text, data, images, etc. related to that concept, person, place, event, object</a:t>
            </a:r>
          </a:p>
          <a:p>
            <a:r>
              <a:rPr lang="en-US" dirty="0" smtClean="0"/>
              <a:t>Link these entities in </a:t>
            </a:r>
            <a:r>
              <a:rPr lang="en-US" i="1" dirty="0" err="1" smtClean="0"/>
              <a:t>relationtionally</a:t>
            </a:r>
            <a:r>
              <a:rPr lang="en-US" i="1" dirty="0" smtClean="0"/>
              <a:t>-significant </a:t>
            </a:r>
            <a:r>
              <a:rPr lang="en-US" dirty="0" smtClean="0"/>
              <a:t>ways</a:t>
            </a:r>
            <a:endParaRPr lang="en-US" i="1" dirty="0" smtClean="0"/>
          </a:p>
          <a:p>
            <a:r>
              <a:rPr lang="en-US" dirty="0" smtClean="0"/>
              <a:t>Parse </a:t>
            </a:r>
            <a:r>
              <a:rPr lang="en-US" i="1" dirty="0" smtClean="0"/>
              <a:t>user queries </a:t>
            </a:r>
            <a:r>
              <a:rPr lang="en-US" dirty="0" smtClean="0"/>
              <a:t>and map to relevant entities, irrespective of text matching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77736"/>
      </p:ext>
    </p:extLst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Informational entities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281" t="33148" r="13281" b="16997"/>
          <a:stretch/>
        </p:blipFill>
        <p:spPr>
          <a:xfrm>
            <a:off x="6626" y="1414670"/>
            <a:ext cx="913737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95841"/>
      </p:ext>
    </p:extLst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7812"/>
            <a:ext cx="8305800" cy="1931987"/>
          </a:xfrm>
        </p:spPr>
        <p:txBody>
          <a:bodyPr/>
          <a:lstStyle/>
          <a:p>
            <a:r>
              <a:rPr lang="en-US" dirty="0" err="1" smtClean="0"/>
              <a:t>Aemoo</a:t>
            </a:r>
            <a:r>
              <a:rPr lang="en-US" dirty="0" smtClean="0"/>
              <a:t>-</a:t>
            </a:r>
            <a:r>
              <a:rPr lang="en-US" sz="3800" dirty="0" smtClean="0"/>
              <a:t>Search entities for "cold war"</a:t>
            </a:r>
            <a:br>
              <a:rPr lang="en-US" sz="3800" dirty="0" smtClean="0"/>
            </a:br>
            <a:r>
              <a:rPr lang="en-US" sz="3000" dirty="0" smtClean="0"/>
              <a:t>http://wit.istc.cnr.it/aemoo </a:t>
            </a:r>
            <a:br>
              <a:rPr lang="en-US" sz="3000" dirty="0" smtClean="0"/>
            </a:br>
            <a:r>
              <a:rPr lang="en-US" sz="2800" dirty="0" smtClean="0"/>
              <a:t>Project of University of Bologna 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594" t="40827" r="3125" b="13931"/>
          <a:stretch/>
        </p:blipFill>
        <p:spPr>
          <a:xfrm>
            <a:off x="762000" y="2199860"/>
            <a:ext cx="8153400" cy="46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55448"/>
      </p:ext>
    </p:extLst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Search Entities </a:t>
            </a:r>
            <a:br>
              <a:rPr lang="en-US" altLang="en-US" smtClean="0"/>
            </a:br>
            <a:r>
              <a:rPr lang="en-US" altLang="en-US" sz="2500" smtClean="0"/>
              <a:t>Google’s Knowledge Graph – Bing’s Satori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Created and maintained within an engine’s database and processing units</a:t>
            </a:r>
          </a:p>
          <a:p>
            <a:r>
              <a:rPr lang="en-US" altLang="en-US" dirty="0" smtClean="0"/>
              <a:t>Nouns are mapped to information related and/or relevant to those nouns through </a:t>
            </a:r>
            <a:r>
              <a:rPr lang="en-US" altLang="en-US" dirty="0" err="1" smtClean="0"/>
              <a:t>n.l.p</a:t>
            </a:r>
            <a:r>
              <a:rPr lang="en-US" altLang="en-US" dirty="0" smtClean="0"/>
              <a:t>. beyond simple text matches using word frequency profiles, etc. </a:t>
            </a:r>
          </a:p>
          <a:p>
            <a:r>
              <a:rPr lang="en-US" altLang="en-US" dirty="0" smtClean="0"/>
              <a:t>Results can be customized based on click responses from previous anonymous searches for that entity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8534432"/>
      </p:ext>
    </p:extLst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0" t="9850" r="3064" b="15794"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684730"/>
      </p:ext>
    </p:extLst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Relationally Significant Linkage:</a:t>
            </a:r>
            <a:br>
              <a:rPr lang="en-US" altLang="en-US" dirty="0" smtClean="0"/>
            </a:br>
            <a:r>
              <a:rPr lang="en-US" altLang="en-US" dirty="0" smtClean="0"/>
              <a:t>RDF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772400" cy="4530725"/>
          </a:xfrm>
        </p:spPr>
        <p:txBody>
          <a:bodyPr/>
          <a:lstStyle/>
          <a:p>
            <a:r>
              <a:rPr lang="en-US" altLang="en-US" smtClean="0"/>
              <a:t>Based on W3C’s Resource Description Framework (RDF)</a:t>
            </a:r>
          </a:p>
          <a:p>
            <a:pPr lvl="1"/>
            <a:r>
              <a:rPr lang="en-US" altLang="en-US" smtClean="0"/>
              <a:t>RDF extends the linking structure of the Web to use URIs to name the </a:t>
            </a:r>
            <a:r>
              <a:rPr lang="en-US" altLang="en-US" u="sng" smtClean="0"/>
              <a:t>relationship between things</a:t>
            </a:r>
            <a:r>
              <a:rPr lang="en-US" altLang="en-US" smtClean="0"/>
              <a:t> as well as the two ends of the link… (allowing) structured and semi-structured data to be mixed, exposed, and shared across different applications.</a:t>
            </a:r>
          </a:p>
          <a:p>
            <a:pPr lvl="1"/>
            <a:r>
              <a:rPr lang="en-US" altLang="en-US" smtClean="0"/>
              <a:t>http://www.seoskeptic.com/basic-vocabulary-for-schema-org-and-structured-data/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2" t="26659" r="9200" b="191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8229600" cy="1143000"/>
          </a:xfrm>
        </p:spPr>
        <p:txBody>
          <a:bodyPr/>
          <a:lstStyle/>
          <a:p>
            <a:r>
              <a:rPr lang="en-US" altLang="en-US" sz="3000" dirty="0" smtClean="0"/>
              <a:t>The Digital World in Focus – </a:t>
            </a:r>
            <a:r>
              <a:rPr lang="en-US" altLang="en-US" sz="2500" dirty="0" err="1" smtClean="0"/>
              <a:t>Comscore</a:t>
            </a:r>
            <a:r>
              <a:rPr lang="en-US" altLang="en-US" sz="2500" dirty="0" smtClean="0"/>
              <a:t> 10/14/13</a:t>
            </a:r>
            <a:br>
              <a:rPr lang="en-US" altLang="en-US" sz="2500" dirty="0" smtClean="0"/>
            </a:br>
            <a:r>
              <a:rPr lang="en-US" altLang="en-US" sz="1800" dirty="0" smtClean="0"/>
              <a:t>http://www.comscore.com/Insights/Presentations_and_Whitepapers/2013/The_Digital_World_in_Focus</a:t>
            </a:r>
          </a:p>
        </p:txBody>
      </p:sp>
      <p:pic>
        <p:nvPicPr>
          <p:cNvPr id="512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7" t="20061" r="27594" b="8083"/>
          <a:stretch>
            <a:fillRect/>
          </a:stretch>
        </p:blipFill>
        <p:spPr bwMode="auto">
          <a:xfrm>
            <a:off x="685800" y="1500188"/>
            <a:ext cx="8001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900" dirty="0" smtClean="0"/>
              <a:t>Meaning-full </a:t>
            </a:r>
            <a:r>
              <a:rPr lang="en-US" altLang="en-US" sz="3900" dirty="0"/>
              <a:t>t</a:t>
            </a:r>
            <a:r>
              <a:rPr lang="en-US" altLang="en-US" sz="3900" dirty="0" smtClean="0"/>
              <a:t>agging:  schema.org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000" dirty="0" smtClean="0"/>
              <a:t>“A project to </a:t>
            </a:r>
            <a:r>
              <a:rPr lang="en-US" altLang="en-US" sz="2000" i="1" dirty="0" smtClean="0"/>
              <a:t>improve</a:t>
            </a:r>
            <a:r>
              <a:rPr lang="en-US" altLang="en-US" sz="2000" dirty="0" smtClean="0"/>
              <a:t> general Web page markup through the use of structured data”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153400" cy="4530725"/>
          </a:xfrm>
        </p:spPr>
        <p:txBody>
          <a:bodyPr/>
          <a:lstStyle/>
          <a:p>
            <a:r>
              <a:rPr lang="en-US" altLang="en-US" dirty="0" smtClean="0"/>
              <a:t>Initiative of Google, Bing and Yahoo launched in 2011</a:t>
            </a:r>
          </a:p>
          <a:p>
            <a:r>
              <a:rPr lang="en-US" altLang="en-US" dirty="0" smtClean="0"/>
              <a:t>A collection of schemas (html tags and their relationships) that webmasters can use to markup their pages in ways recognized by major search providers</a:t>
            </a:r>
          </a:p>
          <a:p>
            <a:r>
              <a:rPr lang="en-US" altLang="en-US" dirty="0" smtClean="0"/>
              <a:t>Critical to developing a </a:t>
            </a:r>
            <a:r>
              <a:rPr lang="en-US" altLang="en-US" b="1" dirty="0" smtClean="0"/>
              <a:t>knowledge/answer engine</a:t>
            </a:r>
            <a:r>
              <a:rPr lang="en-US" altLang="en-US" dirty="0" smtClean="0"/>
              <a:t> producing true “meaning-full” results, not just lists of sites containing the search terms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altLang="en-US" sz="3000" smtClean="0">
                <a:solidFill>
                  <a:srgbClr val="920000"/>
                </a:solidFill>
              </a:rPr>
              <a:t>Schema.org tag classes and examples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4" t="29799" r="26030" b="27357"/>
          <a:stretch>
            <a:fillRect/>
          </a:stretch>
        </p:blipFill>
        <p:spPr bwMode="auto">
          <a:xfrm>
            <a:off x="685800" y="914400"/>
            <a:ext cx="8382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" t="31210" r="26138" b="24458"/>
          <a:stretch>
            <a:fillRect/>
          </a:stretch>
        </p:blipFill>
        <p:spPr bwMode="auto">
          <a:xfrm>
            <a:off x="0" y="3124200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" t="27785" r="46765" b="49043"/>
          <a:stretch>
            <a:fillRect/>
          </a:stretch>
        </p:blipFill>
        <p:spPr bwMode="auto">
          <a:xfrm>
            <a:off x="0" y="0"/>
            <a:ext cx="9067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New Services</a:t>
            </a:r>
          </a:p>
        </p:txBody>
      </p:sp>
      <p:sp>
        <p:nvSpPr>
          <p:cNvPr id="327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Refseek</a:t>
            </a:r>
            <a:br>
              <a:rPr lang="en-US" altLang="en-US" smtClean="0"/>
            </a:br>
            <a:r>
              <a:rPr lang="en-US" altLang="en-US" sz="2500" smtClean="0"/>
              <a:t>http://refseek.com</a:t>
            </a:r>
            <a:endParaRPr lang="en-US" altLang="en-US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Aims to make academic information easily accessible to everyone</a:t>
            </a:r>
          </a:p>
          <a:p>
            <a:r>
              <a:rPr lang="en-US" altLang="en-US" smtClean="0"/>
              <a:t>Over one billion documents, including web pages, books, encyclopedias, journals, and newspapers</a:t>
            </a:r>
          </a:p>
          <a:p>
            <a:r>
              <a:rPr lang="en-US" altLang="en-US" smtClean="0"/>
              <a:t>“Documents” search retrieves pdf and other text files focused on the query topic, excluding general web results</a:t>
            </a:r>
          </a:p>
          <a:p>
            <a:r>
              <a:rPr lang="en-US" altLang="en-US" smtClean="0"/>
              <a:t>Maintains its own subject directory</a:t>
            </a:r>
          </a:p>
          <a:p>
            <a:r>
              <a:rPr lang="en-US" altLang="en-US" smtClean="0"/>
              <a:t>Currently in public beta</a:t>
            </a:r>
          </a:p>
        </p:txBody>
      </p:sp>
    </p:spTree>
  </p:cSld>
  <p:clrMapOvr>
    <a:masterClrMapping/>
  </p:clrMapOvr>
  <p:transition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153400" cy="1143000"/>
          </a:xfrm>
        </p:spPr>
        <p:txBody>
          <a:bodyPr/>
          <a:lstStyle/>
          <a:p>
            <a:r>
              <a:rPr lang="en-US" altLang="en-US" smtClean="0"/>
              <a:t>BASE </a:t>
            </a:r>
            <a:r>
              <a:rPr lang="en-US" altLang="en-US" sz="3200" smtClean="0"/>
              <a:t>(Bielefeld Academic Search Engine)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2500" smtClean="0"/>
              <a:t>http://www.base-search.net</a:t>
            </a:r>
            <a:endParaRPr lang="en-US" altLang="en-US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Focus is academic open access information</a:t>
            </a:r>
          </a:p>
          <a:p>
            <a:r>
              <a:rPr lang="en-US" altLang="en-US" smtClean="0"/>
              <a:t>Intellectually selected resources</a:t>
            </a:r>
          </a:p>
          <a:p>
            <a:r>
              <a:rPr lang="en-US" altLang="en-US" smtClean="0"/>
              <a:t>Over 50 million documents from more than 2,700 sources, with 75% available in full text</a:t>
            </a:r>
          </a:p>
          <a:p>
            <a:r>
              <a:rPr lang="en-US" altLang="en-US" smtClean="0"/>
              <a:t>Results include precise bibliographic data</a:t>
            </a:r>
          </a:p>
          <a:p>
            <a:r>
              <a:rPr lang="en-US" altLang="en-US" smtClean="0"/>
              <a:t>Search refinement options</a:t>
            </a:r>
          </a:p>
          <a:p>
            <a:pPr lvl="1"/>
            <a:r>
              <a:rPr lang="en-US" altLang="en-US" smtClean="0"/>
              <a:t>author, subject, DDC, year of publication, collection, language and document type</a:t>
            </a:r>
          </a:p>
          <a:p>
            <a:r>
              <a:rPr lang="en-US" altLang="en-US" smtClean="0"/>
              <a:t>Maintained by Bielefeld University, Germany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924800" cy="1143000"/>
          </a:xfrm>
        </p:spPr>
        <p:txBody>
          <a:bodyPr/>
          <a:lstStyle/>
          <a:p>
            <a:r>
              <a:rPr lang="en-US" altLang="en-US" smtClean="0"/>
              <a:t>etools.ch</a:t>
            </a:r>
            <a:br>
              <a:rPr lang="en-US" altLang="en-US" smtClean="0"/>
            </a:br>
            <a:r>
              <a:rPr lang="en-US" altLang="en-US" sz="3800" smtClean="0"/>
              <a:t>Swiss army knife of metas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Searches 15 Swiss and international engines</a:t>
            </a:r>
          </a:p>
          <a:p>
            <a:pPr>
              <a:defRPr/>
            </a:pPr>
            <a:r>
              <a:rPr lang="en-US" altLang="en-US" dirty="0" smtClean="0"/>
              <a:t>Results include source(s), preview, relevance rating and "status" (site data)</a:t>
            </a:r>
          </a:p>
          <a:p>
            <a:pPr>
              <a:defRPr/>
            </a:pPr>
            <a:r>
              <a:rPr lang="en-US" altLang="en-US" dirty="0" smtClean="0"/>
              <a:t>Clustering by topic, source engine, PDF or RSS</a:t>
            </a:r>
          </a:p>
          <a:p>
            <a:pPr>
              <a:defRPr/>
            </a:pPr>
            <a:r>
              <a:rPr lang="en-US" altLang="en-US" dirty="0" smtClean="0"/>
              <a:t>Language </a:t>
            </a:r>
            <a:r>
              <a:rPr lang="en-US" altLang="en-US" smtClean="0"/>
              <a:t>limit available (5)</a:t>
            </a:r>
            <a:endParaRPr lang="en-US" altLang="en-US" dirty="0" smtClean="0"/>
          </a:p>
          <a:p>
            <a:pPr>
              <a:defRPr/>
            </a:pPr>
            <a:r>
              <a:rPr lang="en-US" altLang="en-US" dirty="0"/>
              <a:t>D</a:t>
            </a:r>
            <a:r>
              <a:rPr lang="en-US" altLang="en-US" dirty="0" smtClean="0"/>
              <a:t>oes not "log (store) your User agent, nor your IP address and uses no tracking tools, such as Google Analytics or </a:t>
            </a:r>
            <a:r>
              <a:rPr lang="en-US" altLang="en-US" dirty="0" err="1" smtClean="0"/>
              <a:t>eTracker</a:t>
            </a:r>
            <a:r>
              <a:rPr lang="en-US" altLang="en-US" dirty="0" smtClean="0"/>
              <a:t>."</a:t>
            </a:r>
          </a:p>
          <a:p>
            <a:pPr>
              <a:defRPr/>
            </a:pPr>
            <a:r>
              <a:rPr lang="en-US" altLang="en-US" dirty="0" smtClean="0"/>
              <a:t>Source engines receive no IP or other identifying user data</a:t>
            </a:r>
          </a:p>
          <a:p>
            <a:pPr>
              <a:defRPr/>
            </a:pPr>
            <a:endParaRPr lang="en-US" altLang="en-US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p:transition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Common Crawl</a:t>
            </a:r>
            <a:br>
              <a:rPr lang="en-US" altLang="en-US" smtClean="0"/>
            </a:br>
            <a:r>
              <a:rPr lang="en-US" altLang="en-US" sz="2500" smtClean="0"/>
              <a:t>http://commoncrawl.org</a:t>
            </a:r>
            <a:endParaRPr lang="en-US" altLang="en-US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Offers 5 b. web pages available to anyone </a:t>
            </a:r>
            <a:r>
              <a:rPr lang="en-US" altLang="en-US" u="sng" smtClean="0"/>
              <a:t>free</a:t>
            </a:r>
          </a:p>
          <a:p>
            <a:r>
              <a:rPr lang="en-US" altLang="en-US" smtClean="0"/>
              <a:t>Intended as a corpus derived from fresh, large-scale crawls for research and innovation</a:t>
            </a:r>
          </a:p>
          <a:p>
            <a:r>
              <a:rPr lang="en-US" altLang="en-US" smtClean="0"/>
              <a:t>Successful startups using CC include TinEye and Lucky Oyster</a:t>
            </a:r>
          </a:p>
          <a:p>
            <a:r>
              <a:rPr lang="en-US" altLang="en-US" smtClean="0"/>
              <a:t>Content from social networks limited by crawler restrictions</a:t>
            </a:r>
          </a:p>
          <a:p>
            <a:r>
              <a:rPr lang="en-US" altLang="en-US" smtClean="0"/>
              <a:t>Access via Amazon's cloud computing service for ca. $25.  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ransition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FindTheBest</a:t>
            </a:r>
            <a:br>
              <a:rPr lang="en-US" altLang="en-US" smtClean="0"/>
            </a:br>
            <a:r>
              <a:rPr lang="en-US" altLang="en-US" sz="2500" smtClean="0"/>
              <a:t>http://www.findthebest.com</a:t>
            </a:r>
            <a:endParaRPr lang="en-US" altLang="en-US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"Decision Engine"</a:t>
            </a:r>
          </a:p>
          <a:p>
            <a:r>
              <a:rPr lang="en-US" altLang="en-US" smtClean="0"/>
              <a:t>Uses structured data to calibrate "the best"</a:t>
            </a:r>
          </a:p>
          <a:p>
            <a:pPr lvl="1"/>
            <a:r>
              <a:rPr lang="en-US" altLang="en-US" smtClean="0"/>
              <a:t>Price, ratings, social media "buzz", etc.</a:t>
            </a:r>
          </a:p>
          <a:p>
            <a:r>
              <a:rPr lang="en-US" altLang="en-US" smtClean="0"/>
              <a:t>Sources include "public databases, manufactures websites and expert sources"</a:t>
            </a:r>
          </a:p>
          <a:p>
            <a:r>
              <a:rPr lang="en-US" altLang="en-US" smtClean="0"/>
              <a:t>10 major categories</a:t>
            </a:r>
          </a:p>
          <a:p>
            <a:r>
              <a:rPr lang="en-US" altLang="en-US" smtClean="0"/>
              <a:t>Allied services</a:t>
            </a:r>
          </a:p>
          <a:p>
            <a:pPr lvl="1"/>
            <a:r>
              <a:rPr lang="en-US" altLang="en-US" smtClean="0"/>
              <a:t>FindTheData</a:t>
            </a:r>
          </a:p>
          <a:p>
            <a:pPr lvl="1"/>
            <a:r>
              <a:rPr lang="en-US" altLang="en-US" smtClean="0"/>
              <a:t>FindTheCompany</a:t>
            </a:r>
          </a:p>
          <a:p>
            <a:pPr lvl="1"/>
            <a:r>
              <a:rPr lang="en-US" altLang="en-US" smtClean="0"/>
              <a:t>FindTheCoupons</a:t>
            </a:r>
          </a:p>
        </p:txBody>
      </p:sp>
    </p:spTree>
  </p:cSld>
  <p:clrMapOvr>
    <a:masterClrMapping/>
  </p:clrMapOvr>
  <p:transition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canistream.it  </a:t>
            </a:r>
            <a:r>
              <a:rPr lang="en-US" altLang="en-US" sz="3600" smtClean="0"/>
              <a:t>- media metaengine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2500" smtClean="0"/>
              <a:t>http://canistream.it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772400" cy="4530725"/>
          </a:xfrm>
        </p:spPr>
        <p:txBody>
          <a:bodyPr/>
          <a:lstStyle/>
          <a:p>
            <a:r>
              <a:rPr lang="en-US" altLang="en-US" smtClean="0"/>
              <a:t>Searches the 16 most popular streaming, rental and purchase services</a:t>
            </a:r>
          </a:p>
          <a:p>
            <a:r>
              <a:rPr lang="en-US" altLang="en-US" smtClean="0"/>
              <a:t>Includes movies and television</a:t>
            </a:r>
          </a:p>
          <a:p>
            <a:r>
              <a:rPr lang="en-US" altLang="en-US" smtClean="0"/>
              <a:t>Categories</a:t>
            </a:r>
          </a:p>
          <a:p>
            <a:pPr lvl="1"/>
            <a:r>
              <a:rPr lang="en-US" altLang="en-US" smtClean="0"/>
              <a:t>Instant streaming		Streaming rental</a:t>
            </a:r>
          </a:p>
          <a:p>
            <a:pPr lvl="1"/>
            <a:r>
              <a:rPr lang="en-US" altLang="en-US" smtClean="0"/>
              <a:t>Digital purchase		DVD/Bluray</a:t>
            </a:r>
          </a:p>
          <a:p>
            <a:pPr lvl="1"/>
            <a:r>
              <a:rPr lang="en-US" altLang="en-US" smtClean="0"/>
              <a:t>Xfinity (cable)</a:t>
            </a: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7" t="14072" r="29253" b="30840"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Social Networks as </a:t>
            </a:r>
            <a:br>
              <a:rPr lang="en-US" altLang="en-US" smtClean="0"/>
            </a:br>
            <a:r>
              <a:rPr lang="en-US" altLang="en-US" smtClean="0"/>
              <a:t>Information Sources</a:t>
            </a:r>
          </a:p>
        </p:txBody>
      </p:sp>
      <p:sp>
        <p:nvSpPr>
          <p:cNvPr id="3993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ransition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2" t="28934" r="54929" b="14989"/>
          <a:stretch>
            <a:fillRect/>
          </a:stretch>
        </p:blipFill>
        <p:spPr bwMode="auto">
          <a:xfrm>
            <a:off x="762000" y="76200"/>
            <a:ext cx="8077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Why search the social web???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4724400"/>
          </a:xfrm>
        </p:spPr>
        <p:txBody>
          <a:bodyPr/>
          <a:lstStyle/>
          <a:p>
            <a:r>
              <a:rPr lang="en-US" altLang="en-US" smtClean="0"/>
              <a:t>Public responses/attitudes/primary sources</a:t>
            </a:r>
          </a:p>
          <a:p>
            <a:pPr lvl="1"/>
            <a:r>
              <a:rPr lang="en-US" altLang="en-US" smtClean="0"/>
              <a:t>Breaking news, events</a:t>
            </a:r>
          </a:p>
          <a:p>
            <a:pPr lvl="1"/>
            <a:r>
              <a:rPr lang="en-US" altLang="en-US" smtClean="0"/>
              <a:t>Trending topics and people</a:t>
            </a:r>
          </a:p>
          <a:p>
            <a:pPr lvl="1"/>
            <a:r>
              <a:rPr lang="en-US" altLang="en-US" smtClean="0"/>
              <a:t>Latest product reviews</a:t>
            </a:r>
          </a:p>
          <a:p>
            <a:pPr lvl="1"/>
            <a:r>
              <a:rPr lang="en-US" altLang="en-US" smtClean="0"/>
              <a:t>Companies and competition</a:t>
            </a:r>
          </a:p>
          <a:p>
            <a:r>
              <a:rPr lang="en-US" altLang="en-US" smtClean="0"/>
              <a:t>Security, technology topics (latest virus, etc.)</a:t>
            </a:r>
          </a:p>
          <a:p>
            <a:r>
              <a:rPr lang="en-US" altLang="en-US" smtClean="0"/>
              <a:t>Locate individuals and their networks</a:t>
            </a:r>
          </a:p>
          <a:p>
            <a:pPr lvl="1"/>
            <a:r>
              <a:rPr lang="en-US" altLang="en-US" smtClean="0"/>
              <a:t>Who </a:t>
            </a:r>
            <a:r>
              <a:rPr lang="en-US" altLang="en-US" u="sng" smtClean="0"/>
              <a:t>they</a:t>
            </a:r>
            <a:r>
              <a:rPr lang="en-US" altLang="en-US" smtClean="0"/>
              <a:t> follow, who follows </a:t>
            </a:r>
            <a:r>
              <a:rPr lang="en-US" altLang="en-US" u="sng" smtClean="0"/>
              <a:t>them</a:t>
            </a:r>
          </a:p>
          <a:p>
            <a:pPr lvl="1"/>
            <a:r>
              <a:rPr lang="en-US" altLang="en-US" smtClean="0"/>
              <a:t>People interested in a topic/hobby</a:t>
            </a:r>
          </a:p>
          <a:p>
            <a:r>
              <a:rPr lang="en-US" altLang="en-US" smtClean="0"/>
              <a:t>Monitor collaborations 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Topsy</a:t>
            </a:r>
            <a:r>
              <a:rPr lang="en-US" dirty="0" smtClean="0"/>
              <a:t> – </a:t>
            </a:r>
            <a:r>
              <a:rPr lang="en-US" dirty="0" smtClean="0">
                <a:hlinkClick r:id="rId2"/>
              </a:rPr>
              <a:t>www.topsy.com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Real-time search of the social web</a:t>
            </a:r>
            <a:endParaRPr 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Results from Twitter, Vine, </a:t>
            </a:r>
            <a:r>
              <a:rPr lang="en-US" altLang="en-US" dirty="0" smtClean="0"/>
              <a:t>YouTube and other social networks</a:t>
            </a:r>
            <a:endParaRPr lang="en-US" altLang="en-US" dirty="0" smtClean="0"/>
          </a:p>
          <a:p>
            <a:r>
              <a:rPr lang="en-US" altLang="en-US" dirty="0" smtClean="0"/>
              <a:t>Ranking factors include</a:t>
            </a:r>
          </a:p>
          <a:p>
            <a:pPr lvl="1"/>
            <a:r>
              <a:rPr lang="en-US" altLang="en-US" dirty="0" smtClean="0"/>
              <a:t>How often the page is cited in tweets</a:t>
            </a:r>
          </a:p>
          <a:p>
            <a:pPr lvl="1"/>
            <a:r>
              <a:rPr lang="en-US" altLang="en-US" dirty="0" smtClean="0"/>
              <a:t>“Influence” algorithm</a:t>
            </a:r>
          </a:p>
          <a:p>
            <a:pPr lvl="2"/>
            <a:r>
              <a:rPr lang="en-US" altLang="en-US" dirty="0" smtClean="0"/>
              <a:t>“Who is listening to you?”</a:t>
            </a:r>
          </a:p>
          <a:p>
            <a:pPr lvl="2"/>
            <a:r>
              <a:rPr lang="en-US" altLang="en-US" dirty="0" smtClean="0"/>
              <a:t>Dynamic process assigns influence score based on </a:t>
            </a:r>
          </a:p>
          <a:p>
            <a:pPr lvl="3"/>
            <a:r>
              <a:rPr lang="en-US" altLang="en-US" sz="2300" dirty="0" smtClean="0"/>
              <a:t>Number of followers</a:t>
            </a:r>
          </a:p>
          <a:p>
            <a:pPr lvl="3"/>
            <a:r>
              <a:rPr lang="en-US" altLang="en-US" sz="2300" u="sng" dirty="0" smtClean="0"/>
              <a:t>Their</a:t>
            </a:r>
            <a:r>
              <a:rPr lang="en-US" altLang="en-US" sz="2300" dirty="0" smtClean="0"/>
              <a:t> influence</a:t>
            </a:r>
          </a:p>
          <a:p>
            <a:pPr lvl="3"/>
            <a:r>
              <a:rPr lang="en-US" altLang="en-US" sz="2300" dirty="0" smtClean="0"/>
              <a:t>How often your tweets are re-tweeted</a:t>
            </a:r>
          </a:p>
          <a:p>
            <a:pPr lvl="3"/>
            <a:endParaRPr lang="en-US" altLang="en-US" dirty="0" smtClean="0"/>
          </a:p>
        </p:txBody>
      </p:sp>
    </p:spTree>
  </p:cSld>
  <p:clrMapOvr>
    <a:masterClrMapping/>
  </p:clrMapOvr>
  <p:transition>
    <p:randomBa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467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Topsy</a:t>
            </a:r>
            <a:r>
              <a:rPr lang="en-US" dirty="0" smtClean="0"/>
              <a:t> – </a:t>
            </a:r>
            <a:r>
              <a:rPr lang="en-US" dirty="0" smtClean="0">
                <a:hlinkClick r:id="rId2"/>
              </a:rPr>
              <a:t>www.topsy.com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Real-time search of the social web</a:t>
            </a:r>
            <a:endParaRPr lang="en-US" sz="3600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5257800"/>
          </a:xfrm>
        </p:spPr>
        <p:txBody>
          <a:bodyPr/>
          <a:lstStyle/>
          <a:p>
            <a:r>
              <a:rPr lang="en-US" altLang="en-US" smtClean="0"/>
              <a:t>Unlike other real time se’s, ranking is based on a deep archive of social media</a:t>
            </a:r>
          </a:p>
          <a:p>
            <a:r>
              <a:rPr lang="en-US" altLang="en-US" smtClean="0"/>
              <a:t>Trending metrics used in ranking</a:t>
            </a:r>
          </a:p>
          <a:p>
            <a:pPr lvl="1"/>
            <a:r>
              <a:rPr lang="en-US" altLang="en-US" smtClean="0"/>
              <a:t>What’s viral right now?</a:t>
            </a:r>
          </a:p>
          <a:p>
            <a:r>
              <a:rPr lang="en-US" altLang="en-US" u="sng" smtClean="0"/>
              <a:t>Influencers</a:t>
            </a:r>
            <a:r>
              <a:rPr lang="en-US" altLang="en-US" smtClean="0"/>
              <a:t> locates most influential Twitter users on topics of your choice (those with most followers)</a:t>
            </a:r>
          </a:p>
          <a:p>
            <a:r>
              <a:rPr lang="en-US" altLang="en-US" smtClean="0"/>
              <a:t>Advanced search filters</a:t>
            </a:r>
          </a:p>
          <a:p>
            <a:pPr lvl="1"/>
            <a:r>
              <a:rPr lang="en-US" altLang="en-US" smtClean="0"/>
              <a:t>Site/domain		Twitter user</a:t>
            </a:r>
          </a:p>
          <a:p>
            <a:pPr lvl="1"/>
            <a:r>
              <a:rPr lang="en-US" altLang="en-US" smtClean="0"/>
              <a:t>Language (10)	Date, time posted</a:t>
            </a:r>
          </a:p>
          <a:p>
            <a:endParaRPr lang="en-US" altLang="en-US" u="sng" smtClean="0"/>
          </a:p>
        </p:txBody>
      </p:sp>
    </p:spTree>
  </p:cSld>
  <p:clrMapOvr>
    <a:masterClrMapping/>
  </p:clrMapOvr>
  <p:transition>
    <p:randomBa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Tagboard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Results from Twitter, FB, Instagram, Google+, Vine and App.net</a:t>
            </a:r>
          </a:p>
          <a:p>
            <a:r>
              <a:rPr lang="en-US" altLang="en-US" smtClean="0"/>
              <a:t>Searchable by hashtag # (single character string only)</a:t>
            </a:r>
          </a:p>
          <a:p>
            <a:r>
              <a:rPr lang="en-US" altLang="en-US" smtClean="0"/>
              <a:t>No Boolean capabilities</a:t>
            </a:r>
          </a:p>
          <a:p>
            <a:r>
              <a:rPr lang="en-US" altLang="en-US" smtClean="0"/>
              <a:t>Use Browser “Find” search for other terms</a:t>
            </a:r>
          </a:p>
          <a:p>
            <a:r>
              <a:rPr lang="en-US" altLang="en-US" smtClean="0"/>
              <a:t>Tagboards- user-created collections of social media with common hashtags</a:t>
            </a:r>
          </a:p>
          <a:p>
            <a:r>
              <a:rPr lang="en-US" altLang="en-US" smtClean="0"/>
              <a:t>Full features require an account</a:t>
            </a:r>
          </a:p>
        </p:txBody>
      </p:sp>
    </p:spTree>
  </p:cSld>
  <p:clrMapOvr>
    <a:masterClrMapping/>
  </p:clrMapOvr>
  <p:transition>
    <p:randomBa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/>
          <a:lstStyle/>
          <a:p>
            <a:r>
              <a:rPr lang="en-US" altLang="en-US" sz="2600" u="sng" smtClean="0"/>
              <a:t>Social Media as a Primary Source: A Coming of Age  </a:t>
            </a:r>
            <a:r>
              <a:rPr lang="en-US" altLang="en-US" sz="2400" smtClean="0"/>
              <a:t>Vicki Coleman   12/6/2013    Educause Review</a:t>
            </a:r>
            <a:r>
              <a:rPr lang="en-US" altLang="en-US" b="1" smtClean="0"/>
              <a:t/>
            </a:r>
            <a:br>
              <a:rPr lang="en-US" altLang="en-US" b="1" smtClean="0"/>
            </a:br>
            <a:r>
              <a:rPr lang="en-US" altLang="en-US" sz="1800" smtClean="0"/>
              <a:t>http://www.educause.edu/ero/article/social-media-primary-source-coming-age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772400" cy="4530725"/>
          </a:xfrm>
        </p:spPr>
        <p:txBody>
          <a:bodyPr/>
          <a:lstStyle/>
          <a:p>
            <a:r>
              <a:rPr lang="en-US" altLang="en-US" smtClean="0"/>
              <a:t>Top 5 scholarly benefits of using social media </a:t>
            </a:r>
          </a:p>
          <a:p>
            <a:pPr lvl="1"/>
            <a:r>
              <a:rPr lang="en-US" altLang="en-US" smtClean="0"/>
              <a:t>Keeping up-to-date with topics</a:t>
            </a:r>
          </a:p>
          <a:p>
            <a:pPr lvl="1"/>
            <a:r>
              <a:rPr lang="en-US" altLang="en-US" smtClean="0"/>
              <a:t>Following other researchers' work</a:t>
            </a:r>
          </a:p>
          <a:p>
            <a:pPr lvl="1"/>
            <a:r>
              <a:rPr lang="en-US" altLang="en-US" smtClean="0"/>
              <a:t>Discovering new ideas or publications</a:t>
            </a:r>
          </a:p>
          <a:p>
            <a:pPr lvl="1"/>
            <a:r>
              <a:rPr lang="en-US" altLang="en-US" smtClean="0"/>
              <a:t>Promoting current work/research</a:t>
            </a:r>
          </a:p>
          <a:p>
            <a:pPr lvl="1"/>
            <a:r>
              <a:rPr lang="en-US" altLang="en-US" smtClean="0"/>
              <a:t>Making new research contacts</a:t>
            </a:r>
          </a:p>
        </p:txBody>
      </p:sp>
    </p:spTree>
  </p:cSld>
  <p:clrMapOvr>
    <a:masterClrMapping/>
  </p:clrMapOvr>
  <p:transition>
    <p:randomBa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Facebook's Graph Search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Entity-based, so related pages, groups are shown</a:t>
            </a:r>
          </a:p>
          <a:p>
            <a:r>
              <a:rPr lang="en-US" altLang="en-US" dirty="0" smtClean="0"/>
              <a:t>When logged in relevant posts from friends are included in ranking   </a:t>
            </a:r>
          </a:p>
          <a:p>
            <a:r>
              <a:rPr lang="en-US" altLang="en-US" dirty="0" smtClean="0"/>
              <a:t>If no FB page has been created for the topic, a topic site is auto-generated </a:t>
            </a:r>
            <a:r>
              <a:rPr lang="en-US" altLang="en-US" dirty="0"/>
              <a:t>f</a:t>
            </a:r>
            <a:r>
              <a:rPr lang="en-US" altLang="en-US" dirty="0" smtClean="0"/>
              <a:t>rom Wikipedia and Freebase based on FB users’ posts.</a:t>
            </a:r>
          </a:p>
          <a:p>
            <a:r>
              <a:rPr lang="en-US" altLang="en-US" dirty="0" smtClean="0"/>
              <a:t>These auto-generated pages can be liked</a:t>
            </a:r>
          </a:p>
          <a:p>
            <a:r>
              <a:rPr lang="en-US" altLang="en-US" dirty="0" smtClean="0"/>
              <a:t>If no FB content exists, results are pulled from Bing.</a:t>
            </a:r>
          </a:p>
        </p:txBody>
      </p:sp>
    </p:spTree>
  </p:cSld>
  <p:clrMapOvr>
    <a:masterClrMapping/>
  </p:clrMapOvr>
  <p:transition>
    <p:randomBa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Homepage vs Facebook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530725"/>
          </a:xfrm>
        </p:spPr>
        <p:txBody>
          <a:bodyPr/>
          <a:lstStyle/>
          <a:p>
            <a:r>
              <a:rPr lang="en-US" altLang="en-US" smtClean="0"/>
              <a:t>What type(s) of information are featured in each?</a:t>
            </a:r>
          </a:p>
          <a:p>
            <a:r>
              <a:rPr lang="en-US" altLang="en-US" smtClean="0"/>
              <a:t>Are there type(s) of information that are unique to each, and, if so, what are they?</a:t>
            </a:r>
          </a:p>
          <a:p>
            <a:r>
              <a:rPr lang="en-US" altLang="en-US" smtClean="0"/>
              <a:t>When might an organization’s FB page be a better starting point than its homepage?</a:t>
            </a:r>
          </a:p>
        </p:txBody>
      </p:sp>
    </p:spTree>
  </p:cSld>
  <p:clrMapOvr>
    <a:masterClrMapping/>
  </p:clrMapOvr>
  <p:transition>
    <p:randomBa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077200" cy="1143000"/>
          </a:xfrm>
        </p:spPr>
        <p:txBody>
          <a:bodyPr/>
          <a:lstStyle/>
          <a:p>
            <a:r>
              <a:rPr lang="en-US" altLang="en-US" sz="3800" smtClean="0"/>
              <a:t>Why visit an organization's </a:t>
            </a:r>
            <a:br>
              <a:rPr lang="en-US" altLang="en-US" sz="3800" smtClean="0"/>
            </a:br>
            <a:r>
              <a:rPr lang="en-US" altLang="en-US" sz="3800" smtClean="0"/>
              <a:t>Facebook page?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772400" cy="45307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M</a:t>
            </a:r>
            <a:r>
              <a:rPr lang="en-US" altLang="en-US" dirty="0" smtClean="0"/>
              <a:t>ost up-to-date information</a:t>
            </a:r>
          </a:p>
          <a:p>
            <a:pPr>
              <a:defRPr/>
            </a:pPr>
            <a:r>
              <a:rPr lang="en-US" altLang="en-US" dirty="0" smtClean="0"/>
              <a:t>Historical material (archived posts)</a:t>
            </a:r>
          </a:p>
          <a:p>
            <a:pPr>
              <a:defRPr/>
            </a:pPr>
            <a:r>
              <a:rPr lang="en-US" altLang="en-US" dirty="0" smtClean="0"/>
              <a:t>Conversation (posts and comments)</a:t>
            </a:r>
          </a:p>
          <a:p>
            <a:pPr>
              <a:defRPr/>
            </a:pPr>
            <a:r>
              <a:rPr lang="en-US" altLang="en-US" dirty="0" smtClean="0"/>
              <a:t>Affiliations (likes)</a:t>
            </a:r>
          </a:p>
          <a:p>
            <a:pPr>
              <a:defRPr/>
            </a:pPr>
            <a:r>
              <a:rPr lang="en-US" altLang="en-US" dirty="0" smtClean="0"/>
              <a:t>Popularity</a:t>
            </a:r>
          </a:p>
          <a:p>
            <a:pPr>
              <a:defRPr/>
            </a:pPr>
            <a:r>
              <a:rPr lang="en-US" altLang="en-US" dirty="0" smtClean="0"/>
              <a:t>More…..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7" t="18863" r="28423" b="16467"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r>
              <a:rPr lang="en-US" altLang="en-US" smtClean="0"/>
              <a:t>Today's social searchscape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530725"/>
          </a:xfrm>
        </p:spPr>
        <p:txBody>
          <a:bodyPr/>
          <a:lstStyle/>
          <a:p>
            <a:r>
              <a:rPr lang="en-US" altLang="en-US" smtClean="0"/>
              <a:t>Offers first-hand accounts of events and conditions</a:t>
            </a:r>
          </a:p>
          <a:p>
            <a:r>
              <a:rPr lang="en-US" altLang="en-US" smtClean="0"/>
              <a:t>Informative of current world cultures and trends on a wide range of subjects</a:t>
            </a:r>
          </a:p>
          <a:p>
            <a:r>
              <a:rPr lang="en-US" altLang="en-US" smtClean="0"/>
              <a:t>Gateway to blogs and other online communication that can enhance scholarship</a:t>
            </a:r>
          </a:p>
          <a:p>
            <a:r>
              <a:rPr lang="en-US" altLang="en-US" smtClean="0"/>
              <a:t>Channel for updates to educational programs</a:t>
            </a:r>
          </a:p>
          <a:p>
            <a:r>
              <a:rPr lang="en-US" altLang="en-US" smtClean="0"/>
              <a:t>Embedded links and other information often highly relevant and recent</a:t>
            </a:r>
          </a:p>
          <a:p>
            <a:r>
              <a:rPr lang="en-US" altLang="en-US" smtClean="0"/>
              <a:t>Requires careful evaluation of information found there</a:t>
            </a:r>
          </a:p>
        </p:txBody>
      </p:sp>
    </p:spTree>
  </p:cSld>
  <p:clrMapOvr>
    <a:masterClrMapping/>
  </p:clrMapOvr>
  <p:transition>
    <p:randomBa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Impact of the Social Web on </a:t>
            </a:r>
            <a:br>
              <a:rPr lang="en-US" altLang="en-US" smtClean="0"/>
            </a:br>
            <a:r>
              <a:rPr lang="en-US" altLang="en-US" smtClean="0"/>
              <a:t>General Web Search</a:t>
            </a:r>
          </a:p>
        </p:txBody>
      </p:sp>
      <p:sp>
        <p:nvSpPr>
          <p:cNvPr id="5120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ransition>
    <p:randomBa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001000" cy="1143000"/>
          </a:xfrm>
        </p:spPr>
        <p:txBody>
          <a:bodyPr/>
          <a:lstStyle/>
          <a:p>
            <a:r>
              <a:rPr lang="en-US" altLang="en-US" sz="3800" smtClean="0"/>
              <a:t>Social Signals and Results Ranking @ Google &amp; Bing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772400" cy="4530725"/>
          </a:xfrm>
        </p:spPr>
        <p:txBody>
          <a:bodyPr/>
          <a:lstStyle/>
          <a:p>
            <a:r>
              <a:rPr lang="en-US" altLang="en-US" smtClean="0"/>
              <a:t>Social Search Verticals</a:t>
            </a:r>
          </a:p>
          <a:p>
            <a:pPr lvl="1"/>
            <a:r>
              <a:rPr lang="en-US" altLang="en-US" smtClean="0"/>
              <a:t>Bing’s Social Search – bing.com/social</a:t>
            </a:r>
          </a:p>
          <a:p>
            <a:pPr lvl="2"/>
            <a:r>
              <a:rPr lang="en-US" altLang="en-US" smtClean="0"/>
              <a:t>Public posts from TW, Quora and Blog sites</a:t>
            </a:r>
          </a:p>
          <a:p>
            <a:pPr lvl="2"/>
            <a:r>
              <a:rPr lang="en-US" altLang="en-US" smtClean="0"/>
              <a:t>Login via your MS or FB account to include your own networks</a:t>
            </a:r>
          </a:p>
          <a:p>
            <a:pPr lvl="1"/>
            <a:r>
              <a:rPr lang="en-US" altLang="en-US" smtClean="0"/>
              <a:t>Google+ - plus.google.com</a:t>
            </a:r>
          </a:p>
          <a:p>
            <a:pPr lvl="2"/>
            <a:r>
              <a:rPr lang="en-US" altLang="en-US" smtClean="0"/>
              <a:t>Results from your G+ network; must have G+ account to access</a:t>
            </a:r>
          </a:p>
        </p:txBody>
      </p:sp>
    </p:spTree>
  </p:cSld>
  <p:clrMapOvr>
    <a:masterClrMapping/>
  </p:clrMapOvr>
  <p:transition>
    <p:randomBa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smtClean="0"/>
              <a:t>Social Signals and Results Ranking @ Google &amp; Bing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Web search</a:t>
            </a:r>
          </a:p>
          <a:p>
            <a:pPr lvl="1">
              <a:defRPr/>
            </a:pPr>
            <a:r>
              <a:rPr lang="en-US" dirty="0" smtClean="0"/>
              <a:t>Bing </a:t>
            </a:r>
            <a:r>
              <a:rPr lang="en-US" u="sng" dirty="0" smtClean="0"/>
              <a:t>– If logged into your MS or FB account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dirty="0" smtClean="0"/>
              <a:t>Results from your FB friends, TW, </a:t>
            </a:r>
            <a:r>
              <a:rPr lang="en-US" dirty="0" err="1" smtClean="0"/>
              <a:t>Quora</a:t>
            </a:r>
            <a:r>
              <a:rPr lang="en-US" dirty="0" smtClean="0"/>
              <a:t>, blogs in </a:t>
            </a:r>
            <a:r>
              <a:rPr lang="en-US" b="1" dirty="0" smtClean="0"/>
              <a:t>separate listing</a:t>
            </a:r>
          </a:p>
          <a:p>
            <a:pPr lvl="1">
              <a:defRPr/>
            </a:pPr>
            <a:r>
              <a:rPr lang="en-US" dirty="0" smtClean="0"/>
              <a:t>Google – </a:t>
            </a:r>
            <a:r>
              <a:rPr lang="en-US" u="sng" dirty="0" smtClean="0"/>
              <a:t>If logged into your G account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dirty="0" smtClean="0"/>
              <a:t>Results from your G+ network and TW appear </a:t>
            </a:r>
            <a:r>
              <a:rPr lang="en-US" b="1" dirty="0" smtClean="0"/>
              <a:t>blended</a:t>
            </a:r>
            <a:r>
              <a:rPr lang="en-US" dirty="0" smtClean="0"/>
              <a:t> in results listing;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dirty="0" smtClean="0"/>
              <a:t>“Private Results” is default 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dirty="0" smtClean="0"/>
              <a:t>setting; toggle to change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3" t="8842" r="2847" b="65768"/>
          <a:stretch>
            <a:fillRect/>
          </a:stretch>
        </p:blipFill>
        <p:spPr bwMode="auto">
          <a:xfrm>
            <a:off x="5486400" y="4419600"/>
            <a:ext cx="3505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PageRank            SocialRank</a:t>
            </a:r>
            <a:br>
              <a:rPr lang="en-US" altLang="en-US" sz="3600" smtClean="0"/>
            </a:br>
            <a:r>
              <a:rPr lang="en-US" altLang="en-US" sz="3600" smtClean="0"/>
              <a:t>What they </a:t>
            </a:r>
            <a:r>
              <a:rPr lang="en-US" altLang="en-US" sz="3600" u="sng" smtClean="0"/>
              <a:t>aren’t</a:t>
            </a:r>
            <a:r>
              <a:rPr lang="en-US" altLang="en-US" sz="3600" smtClean="0"/>
              <a:t> saying…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Social Signals from FB and TW influence general web search </a:t>
            </a:r>
          </a:p>
          <a:p>
            <a:pPr>
              <a:defRPr/>
            </a:pPr>
            <a:r>
              <a:rPr lang="en-US" dirty="0" smtClean="0"/>
              <a:t>“Authority” of social signals</a:t>
            </a:r>
          </a:p>
          <a:p>
            <a:pPr lvl="1">
              <a:defRPr/>
            </a:pPr>
            <a:r>
              <a:rPr lang="en-US" dirty="0" smtClean="0"/>
              <a:t>Almost all FB and TW posts are human-initiated (Fake accounts do exist)</a:t>
            </a:r>
          </a:p>
          <a:p>
            <a:pPr lvl="1">
              <a:defRPr/>
            </a:pPr>
            <a:r>
              <a:rPr lang="en-US" dirty="0" smtClean="0"/>
              <a:t>Your “authority” depends on number of your followers/friends, their “authority” and the quality of websites you and your networks include in posts.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54276" name="Right Arrow 3"/>
          <p:cNvSpPr>
            <a:spLocks noChangeArrowheads="1"/>
          </p:cNvSpPr>
          <p:nvPr/>
        </p:nvSpPr>
        <p:spPr bwMode="auto">
          <a:xfrm>
            <a:off x="3276600" y="457200"/>
            <a:ext cx="1143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Google: Now and more….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5529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ransition>
    <p:randomBar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Now - G's Intelligent Digital Assistant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Turns spoken natural languages queries into </a:t>
            </a:r>
            <a:r>
              <a:rPr lang="en-US" altLang="en-US" u="sng" smtClean="0"/>
              <a:t>answers</a:t>
            </a:r>
          </a:p>
          <a:p>
            <a:r>
              <a:rPr lang="en-US" altLang="en-US" smtClean="0"/>
              <a:t>Can be set to send you alerts</a:t>
            </a:r>
          </a:p>
          <a:p>
            <a:pPr lvl="1"/>
            <a:r>
              <a:rPr lang="en-US" altLang="en-US" smtClean="0"/>
              <a:t>Daily specials from your favorite restaurants</a:t>
            </a:r>
          </a:p>
          <a:p>
            <a:pPr lvl="1"/>
            <a:r>
              <a:rPr lang="en-US" altLang="en-US" smtClean="0"/>
              <a:t>Sports news, shopping discounts</a:t>
            </a:r>
          </a:p>
          <a:p>
            <a:pPr lvl="1"/>
            <a:r>
              <a:rPr lang="en-US" altLang="en-US" smtClean="0"/>
              <a:t>Reminders</a:t>
            </a:r>
          </a:p>
          <a:p>
            <a:r>
              <a:rPr lang="en-US" altLang="en-US" smtClean="0"/>
              <a:t>Uses search history and other data from</a:t>
            </a:r>
          </a:p>
          <a:p>
            <a:pPr lvl="1"/>
            <a:r>
              <a:rPr lang="en-US" altLang="en-US" smtClean="0"/>
              <a:t>Your mobile devices</a:t>
            </a:r>
          </a:p>
          <a:p>
            <a:pPr lvl="1"/>
            <a:r>
              <a:rPr lang="en-US" altLang="en-US" smtClean="0"/>
              <a:t>Google services</a:t>
            </a:r>
          </a:p>
          <a:p>
            <a:pPr lvl="1"/>
            <a:r>
              <a:rPr lang="en-US" altLang="en-US" smtClean="0"/>
              <a:t>Other non-Google apps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ransition>
    <p:randomBar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More Now….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More contextual data available to Now returns more personalized answers</a:t>
            </a:r>
          </a:p>
          <a:p>
            <a:pPr>
              <a:defRPr/>
            </a:pPr>
            <a:r>
              <a:rPr lang="en-US" dirty="0" smtClean="0"/>
              <a:t>Answers are returned as virtual "cards" and audio responses "when appropriate"</a:t>
            </a:r>
          </a:p>
          <a:p>
            <a:pPr>
              <a:defRPr/>
            </a:pPr>
            <a:r>
              <a:rPr lang="en-US" dirty="0" smtClean="0"/>
              <a:t>Card topics currently include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dirty="0" smtClean="0"/>
              <a:t>Traffic		Weather		Sports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dirty="0" smtClean="0"/>
              <a:t>Stocks		Flights		Public Transit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dirty="0" smtClean="0"/>
              <a:t>Events		Appointments	Entertainment</a:t>
            </a:r>
          </a:p>
          <a:p>
            <a:pPr>
              <a:defRPr/>
            </a:pPr>
            <a:r>
              <a:rPr lang="en-US" dirty="0" smtClean="0"/>
              <a:t>Currently available on phone and tablet systems</a:t>
            </a:r>
          </a:p>
          <a:p>
            <a:pPr lvl="1">
              <a:defRPr/>
            </a:pPr>
            <a:r>
              <a:rPr lang="en-US" dirty="0" smtClean="0"/>
              <a:t>Android 4.1, Jelly Bean</a:t>
            </a:r>
            <a:endParaRPr lang="en-US" dirty="0"/>
          </a:p>
        </p:txBody>
      </p:sp>
    </p:spTree>
  </p:cSld>
  <p:clrMapOvr>
    <a:masterClrMapping/>
  </p:clrMapOvr>
  <p:transition>
    <p:randomBar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29034" r="21094" b="13586"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077200" cy="1143000"/>
          </a:xfrm>
        </p:spPr>
        <p:txBody>
          <a:bodyPr/>
          <a:lstStyle/>
          <a:p>
            <a:r>
              <a:rPr lang="en-US" altLang="en-US" sz="3600" smtClean="0"/>
              <a:t>Entity-based search: Knowledge Graph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3200" u="sng" smtClean="0"/>
              <a:t>Way</a:t>
            </a:r>
            <a:r>
              <a:rPr lang="en-US" altLang="en-US" sz="3200" smtClean="0"/>
              <a:t> beyond text matching</a:t>
            </a:r>
            <a:endParaRPr lang="en-US" altLang="en-US" sz="3200" u="sng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pPr>
              <a:defRPr/>
            </a:pPr>
            <a:r>
              <a:rPr lang="en-US" sz="2500" dirty="0" smtClean="0"/>
              <a:t>Understanding </a:t>
            </a:r>
            <a:r>
              <a:rPr lang="en-US" sz="2500" u="sng" dirty="0" smtClean="0"/>
              <a:t>meaning</a:t>
            </a:r>
            <a:r>
              <a:rPr lang="en-US" sz="2500" dirty="0" smtClean="0"/>
              <a:t> has been the Holy Grail of web search</a:t>
            </a:r>
          </a:p>
          <a:p>
            <a:pPr>
              <a:defRPr/>
            </a:pPr>
            <a:r>
              <a:rPr lang="en-US" sz="2500" dirty="0" smtClean="0"/>
              <a:t>Knowledge graph  </a:t>
            </a:r>
          </a:p>
          <a:p>
            <a:pPr lvl="1">
              <a:defRPr/>
            </a:pPr>
            <a:r>
              <a:rPr lang="en-US" sz="2500" dirty="0" smtClean="0"/>
              <a:t>Purchased Freebase entities in 2009</a:t>
            </a:r>
          </a:p>
          <a:p>
            <a:pPr lvl="1">
              <a:defRPr/>
            </a:pPr>
            <a:r>
              <a:rPr lang="en-US" sz="2500" dirty="0" smtClean="0"/>
              <a:t>Over 570 m. entities created containing </a:t>
            </a:r>
          </a:p>
          <a:p>
            <a:pPr lvl="1">
              <a:defRPr/>
            </a:pPr>
            <a:r>
              <a:rPr lang="en-US" sz="2500" dirty="0" smtClean="0"/>
              <a:t>Over 18 b. facts associated with them</a:t>
            </a:r>
          </a:p>
          <a:p>
            <a:pPr lvl="1">
              <a:defRPr/>
            </a:pPr>
            <a:r>
              <a:rPr lang="en-US" sz="2500" dirty="0" smtClean="0"/>
              <a:t>Currently includes, people, places, events and things</a:t>
            </a:r>
          </a:p>
          <a:p>
            <a:pPr>
              <a:defRPr/>
            </a:pPr>
            <a:r>
              <a:rPr lang="en-US" sz="2500" dirty="0" smtClean="0"/>
              <a:t>Entities can be associated with a person based on personal data</a:t>
            </a:r>
          </a:p>
          <a:p>
            <a:pPr>
              <a:defRPr/>
            </a:pPr>
            <a:r>
              <a:rPr lang="en-US" sz="2500" dirty="0" smtClean="0"/>
              <a:t>KG + Personal data= customized, unambiguous answers and alerts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19125" y="4763"/>
            <a:ext cx="8534400" cy="895350"/>
          </a:xfrm>
        </p:spPr>
        <p:txBody>
          <a:bodyPr/>
          <a:lstStyle/>
          <a:p>
            <a:r>
              <a:rPr lang="en-US" altLang="en-US" sz="2000" smtClean="0"/>
              <a:t>Internet Audience 15+ accessing Internet from a Home or Work Desktop</a:t>
            </a:r>
          </a:p>
        </p:txBody>
      </p:sp>
      <p:pic>
        <p:nvPicPr>
          <p:cNvPr id="819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7" t="30315" r="29253" b="14597"/>
          <a:stretch>
            <a:fillRect/>
          </a:stretch>
        </p:blipFill>
        <p:spPr bwMode="auto">
          <a:xfrm>
            <a:off x="0" y="762000"/>
            <a:ext cx="8915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8001" r="10156" b="25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001000" cy="1143000"/>
          </a:xfrm>
        </p:spPr>
        <p:txBody>
          <a:bodyPr/>
          <a:lstStyle/>
          <a:p>
            <a:r>
              <a:rPr lang="en-US" altLang="en-US" sz="3600" smtClean="0"/>
              <a:t>How terms become linked to an entity</a:t>
            </a:r>
            <a:br>
              <a:rPr lang="en-US" altLang="en-US" sz="3600" smtClean="0"/>
            </a:br>
            <a:r>
              <a:rPr lang="en-US" altLang="en-US" sz="2400" smtClean="0"/>
              <a:t>from a Google patent</a:t>
            </a:r>
            <a:br>
              <a:rPr lang="en-US" altLang="en-US" sz="2400" smtClean="0"/>
            </a:br>
            <a:r>
              <a:rPr lang="en-US" altLang="en-US" sz="1800" smtClean="0"/>
              <a:t>http://www.seobythesea.com/2013/11/google-finds-known-terms-entities/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Word frequency weighting </a:t>
            </a:r>
          </a:p>
          <a:p>
            <a:pPr lvl="1"/>
            <a:r>
              <a:rPr lang="en-US" altLang="en-US" smtClean="0"/>
              <a:t>Term appears more often than in other similar pages (granola more often in Bakery X's homepage than in the average bakery page)</a:t>
            </a:r>
          </a:p>
          <a:p>
            <a:r>
              <a:rPr lang="en-US" altLang="en-US" smtClean="0"/>
              <a:t>Terms that refer to the location of the entity</a:t>
            </a:r>
          </a:p>
          <a:p>
            <a:r>
              <a:rPr lang="en-US" altLang="en-US" smtClean="0"/>
              <a:t>Terms that are variants of the entity name</a:t>
            </a:r>
          </a:p>
          <a:p>
            <a:r>
              <a:rPr lang="en-US" altLang="en-US" smtClean="0"/>
              <a:t>Contact information associated with the entity</a:t>
            </a:r>
          </a:p>
          <a:p>
            <a:r>
              <a:rPr lang="en-US" altLang="en-US" smtClean="0"/>
              <a:t>Terms common in documents associated with the </a:t>
            </a:r>
            <a:r>
              <a:rPr lang="en-US" altLang="en-US" u="sng" smtClean="0"/>
              <a:t>category</a:t>
            </a:r>
            <a:r>
              <a:rPr lang="en-US" altLang="en-US" smtClean="0"/>
              <a:t> of the entity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ransition>
    <p:randomBar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2" t="15292" r="19992" b="7330"/>
          <a:stretch>
            <a:fillRect/>
          </a:stretch>
        </p:blipFill>
        <p:spPr bwMode="auto">
          <a:xfrm>
            <a:off x="685800" y="609600"/>
            <a:ext cx="8077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Future challenges</a:t>
            </a:r>
            <a:endParaRPr lang="en-US" altLang="en-US" sz="3800" smtClean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Entities are now limited to the most popular topics, excludes ideas or concepts</a:t>
            </a:r>
          </a:p>
          <a:p>
            <a:r>
              <a:rPr lang="en-US" altLang="en-US" smtClean="0"/>
              <a:t>Currently no way to map complex queries to an entity or entity group</a:t>
            </a:r>
          </a:p>
          <a:p>
            <a:pPr lvl="1"/>
            <a:r>
              <a:rPr lang="en-US" altLang="en-US" smtClean="0"/>
              <a:t>“volcanic eruptions in the 18</a:t>
            </a:r>
            <a:r>
              <a:rPr lang="en-US" altLang="en-US" baseline="30000" smtClean="0"/>
              <a:t>th</a:t>
            </a:r>
            <a:r>
              <a:rPr lang="en-US" altLang="en-US" smtClean="0"/>
              <a:t> century”</a:t>
            </a:r>
          </a:p>
          <a:p>
            <a:pPr lvl="1"/>
            <a:r>
              <a:rPr lang="en-US" altLang="en-US" smtClean="0"/>
              <a:t>“Lady Gaga concerts in a warm location”</a:t>
            </a:r>
          </a:p>
          <a:p>
            <a:r>
              <a:rPr lang="en-US" altLang="en-US" smtClean="0"/>
              <a:t>Currently limited to English only</a:t>
            </a:r>
          </a:p>
          <a:p>
            <a:r>
              <a:rPr lang="en-US" altLang="en-US" smtClean="0"/>
              <a:t>Scalability </a:t>
            </a:r>
          </a:p>
          <a:p>
            <a:pPr lvl="1"/>
            <a:r>
              <a:rPr lang="en-US" altLang="en-US" smtClean="0"/>
              <a:t>G receives &lt;1 b queries daily with 16% </a:t>
            </a:r>
            <a:r>
              <a:rPr lang="en-US" altLang="en-US" u="sng" smtClean="0"/>
              <a:t>new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r>
              <a:rPr lang="en-US" altLang="en-US" smtClean="0"/>
              <a:t>Google Snippets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530725"/>
          </a:xfrm>
        </p:spPr>
        <p:txBody>
          <a:bodyPr/>
          <a:lstStyle/>
          <a:p>
            <a:r>
              <a:rPr lang="en-US" altLang="en-US" smtClean="0"/>
              <a:t>Conversational search</a:t>
            </a:r>
          </a:p>
          <a:p>
            <a:pPr lvl="1"/>
            <a:r>
              <a:rPr lang="en-US" altLang="en-US" smtClean="0"/>
              <a:t>Speak queries, receive audio responses</a:t>
            </a:r>
          </a:p>
          <a:p>
            <a:pPr lvl="1"/>
            <a:r>
              <a:rPr lang="en-US" altLang="en-US" smtClean="0"/>
              <a:t>Available for Google Now and via Chrome</a:t>
            </a:r>
          </a:p>
          <a:p>
            <a:pPr lvl="1"/>
            <a:r>
              <a:rPr lang="en-US" altLang="en-US" smtClean="0"/>
              <a:t>Requires Chrome 27 or higher</a:t>
            </a:r>
          </a:p>
          <a:p>
            <a:r>
              <a:rPr lang="en-US" altLang="en-US" smtClean="0"/>
              <a:t>Hummingbird algo update</a:t>
            </a:r>
          </a:p>
          <a:p>
            <a:pPr lvl="1"/>
            <a:r>
              <a:rPr lang="en-US" altLang="en-US" smtClean="0"/>
              <a:t>Aims to improve results for queries involving concepts, ideas, abstractions</a:t>
            </a:r>
          </a:p>
          <a:p>
            <a:pPr lvl="1"/>
            <a:r>
              <a:rPr lang="en-US" altLang="en-US" smtClean="0"/>
              <a:t>"acid reflux prescription" </a:t>
            </a:r>
          </a:p>
          <a:p>
            <a:pPr lvl="2"/>
            <a:r>
              <a:rPr lang="en-US" altLang="en-US" smtClean="0"/>
              <a:t>Before - list of possible drugs</a:t>
            </a:r>
          </a:p>
          <a:p>
            <a:pPr lvl="2"/>
            <a:r>
              <a:rPr lang="en-US" altLang="en-US" smtClean="0"/>
              <a:t>HB- includes general information on treatment with or without drugs, practitioners, diet, etc. 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</p:txBody>
      </p:sp>
    </p:spTree>
  </p:cSld>
  <p:clrMapOvr>
    <a:masterClrMapping/>
  </p:clrMapOvr>
  <p:transition>
    <p:randomBar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884238" y="304800"/>
            <a:ext cx="7772400" cy="1143000"/>
          </a:xfrm>
        </p:spPr>
        <p:txBody>
          <a:bodyPr/>
          <a:lstStyle/>
          <a:p>
            <a:r>
              <a:rPr lang="en-US" altLang="en-US" smtClean="0"/>
              <a:t>In-Depth Articles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077200" cy="5029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For broad topics and themes</a:t>
            </a:r>
          </a:p>
          <a:p>
            <a:pPr>
              <a:defRPr/>
            </a:pPr>
            <a:r>
              <a:rPr lang="en-US" dirty="0" smtClean="0"/>
              <a:t>First 3 appear at bottom of results page</a:t>
            </a:r>
          </a:p>
          <a:p>
            <a:pPr>
              <a:defRPr/>
            </a:pPr>
            <a:r>
              <a:rPr lang="en-US" dirty="0" smtClean="0"/>
              <a:t>"…the best in-depth articles from across the web"</a:t>
            </a:r>
          </a:p>
          <a:p>
            <a:pPr>
              <a:defRPr/>
            </a:pPr>
            <a:r>
              <a:rPr lang="en-US" dirty="0" smtClean="0"/>
              <a:t>Top sources on 9/14/13 </a:t>
            </a:r>
          </a:p>
          <a:p>
            <a:pPr lvl="1">
              <a:defRPr/>
            </a:pPr>
            <a:r>
              <a:rPr lang="en-US" dirty="0" smtClean="0"/>
              <a:t>25% nytimes.com		4.2% wired.com</a:t>
            </a:r>
          </a:p>
          <a:p>
            <a:pPr lvl="1">
              <a:defRPr/>
            </a:pPr>
            <a:r>
              <a:rPr lang="en-US" dirty="0" smtClean="0"/>
              <a:t>8% wsj.com			3.9% slate.com</a:t>
            </a:r>
          </a:p>
          <a:p>
            <a:pPr lvl="1">
              <a:defRPr/>
            </a:pPr>
            <a:r>
              <a:rPr lang="en-US" dirty="0" smtClean="0"/>
              <a:t>5.7% new yorker.com 	2.8% forbes.com</a:t>
            </a:r>
          </a:p>
          <a:p>
            <a:pPr lvl="1">
              <a:defRPr/>
            </a:pPr>
            <a:r>
              <a:rPr lang="en-US" dirty="0" smtClean="0"/>
              <a:t>5.6% theatlantic.com	2.7% nymag.com</a:t>
            </a:r>
          </a:p>
          <a:p>
            <a:pPr>
              <a:defRPr/>
            </a:pPr>
            <a:r>
              <a:rPr lang="en-US" dirty="0" smtClean="0"/>
              <a:t>Social networks may influence selection</a:t>
            </a:r>
          </a:p>
          <a:p>
            <a:pPr marL="457200" lvl="1" indent="0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>
    <p:randomBar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APA, AG  Lawsuits settled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2005 – Association of American Publishers and McGraw-Hill, Person, Penguin, John Wiley, Simon &amp; Shuster allege copyright violation in the Library scanning project</a:t>
            </a:r>
          </a:p>
          <a:p>
            <a:pPr>
              <a:defRPr/>
            </a:pPr>
            <a:r>
              <a:rPr lang="en-US" dirty="0" smtClean="0"/>
              <a:t>2012- Google settles with publishers, who may now remove their books or journals from the Library project</a:t>
            </a:r>
          </a:p>
          <a:p>
            <a:pPr>
              <a:defRPr/>
            </a:pPr>
            <a:r>
              <a:rPr lang="en-US" dirty="0" smtClean="0"/>
              <a:t>2013 - Author’s Guild suit settled Nov. 14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Book scans are "fair use" (AG will appeal)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</p:txBody>
      </p:sp>
    </p:spTree>
  </p:cSld>
  <p:clrMapOvr>
    <a:masterClrMapping/>
  </p:clrMapOvr>
  <p:transition>
    <p:randomBar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Free online courses and more…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876800"/>
          </a:xfrm>
        </p:spPr>
        <p:txBody>
          <a:bodyPr/>
          <a:lstStyle/>
          <a:p>
            <a:r>
              <a:rPr lang="en-US" altLang="en-US" smtClean="0"/>
              <a:t>Open Education Database </a:t>
            </a:r>
            <a:r>
              <a:rPr lang="en-US" altLang="en-US" smtClean="0">
                <a:hlinkClick r:id="rId2"/>
              </a:rPr>
              <a:t>http://oedb.org</a:t>
            </a:r>
            <a:endParaRPr lang="en-US" altLang="en-US" smtClean="0"/>
          </a:p>
          <a:p>
            <a:pPr lvl="1"/>
            <a:r>
              <a:rPr lang="en-US" altLang="en-US" smtClean="0"/>
              <a:t>Over 10,000 free courses</a:t>
            </a:r>
          </a:p>
          <a:p>
            <a:pPr lvl="1"/>
            <a:r>
              <a:rPr lang="en-US" altLang="en-US" smtClean="0"/>
              <a:t>Formats include video lectures, audio lectures, text articles and mixed media</a:t>
            </a:r>
          </a:p>
          <a:p>
            <a:pPr lvl="2"/>
            <a:r>
              <a:rPr lang="en-US" altLang="en-US" smtClean="0"/>
              <a:t>Arts	   Business	Education      Math</a:t>
            </a:r>
          </a:p>
          <a:p>
            <a:pPr lvl="2"/>
            <a:r>
              <a:rPr lang="en-US" altLang="en-US" smtClean="0"/>
              <a:t>Engineering and Computers	Liberal Arts</a:t>
            </a:r>
          </a:p>
          <a:p>
            <a:pPr lvl="2"/>
            <a:r>
              <a:rPr lang="en-US" altLang="en-US" smtClean="0"/>
              <a:t>Medicine	Sciences</a:t>
            </a:r>
          </a:p>
          <a:p>
            <a:r>
              <a:rPr lang="en-US" altLang="en-US" smtClean="0"/>
              <a:t>Online Courses Gateway at Lifehacker.com</a:t>
            </a:r>
          </a:p>
          <a:p>
            <a:pPr lvl="1"/>
            <a:r>
              <a:rPr lang="en-US" altLang="en-US" smtClean="0"/>
              <a:t>12 sources for credit and non-credit courses</a:t>
            </a:r>
          </a:p>
          <a:p>
            <a:pPr lvl="1"/>
            <a:r>
              <a:rPr lang="en-US" altLang="en-US" smtClean="0"/>
              <a:t>Annotated listing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ransition>
    <p:randomBar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/>
          <a:lstStyle/>
          <a:p>
            <a:r>
              <a:rPr lang="en-US" altLang="en-US" sz="3500" smtClean="0"/>
              <a:t>Future of Search: </a:t>
            </a:r>
            <a:r>
              <a:rPr lang="en-US" altLang="en-US" sz="3500" i="1" smtClean="0"/>
              <a:t>the knowledge engine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Technical challenges</a:t>
            </a:r>
          </a:p>
          <a:p>
            <a:pPr lvl="1"/>
            <a:r>
              <a:rPr lang="en-US" altLang="en-US" smtClean="0"/>
              <a:t>Understanding context and meaning from a wide range of text, data and images</a:t>
            </a:r>
          </a:p>
          <a:p>
            <a:pPr lvl="1"/>
            <a:r>
              <a:rPr lang="en-US" altLang="en-US" smtClean="0"/>
              <a:t>Parsing natural language text and queries, particularly brief ones on mobile devices</a:t>
            </a:r>
          </a:p>
          <a:p>
            <a:pPr lvl="1"/>
            <a:r>
              <a:rPr lang="en-US" altLang="en-US" smtClean="0"/>
              <a:t>Presenting results in a comprehensible and meaning-significant form</a:t>
            </a:r>
          </a:p>
          <a:p>
            <a:pPr lvl="1"/>
            <a:r>
              <a:rPr lang="en-US" altLang="en-US" smtClean="0"/>
              <a:t>Web-scale processing of all the above</a:t>
            </a:r>
          </a:p>
          <a:p>
            <a:r>
              <a:rPr lang="en-US" altLang="en-US" smtClean="0"/>
              <a:t>Business challenges</a:t>
            </a:r>
          </a:p>
          <a:p>
            <a:pPr lvl="1"/>
            <a:r>
              <a:rPr lang="en-US" altLang="en-US" smtClean="0"/>
              <a:t>Consistent and reliable partnering with knowledge providers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</p:txBody>
      </p:sp>
    </p:spTree>
  </p:cSld>
  <p:clrMapOvr>
    <a:masterClrMapping/>
  </p:clrMapOvr>
  <p:transition>
    <p:randomBar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/>
          </p:cNvSpPr>
          <p:nvPr>
            <p:ph type="ctrTitle"/>
          </p:nvPr>
        </p:nvSpPr>
        <p:spPr>
          <a:xfrm>
            <a:off x="990600" y="914400"/>
            <a:ext cx="7499350" cy="20113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900" i="1" dirty="0" smtClean="0">
                <a:solidFill>
                  <a:srgbClr val="C00000"/>
                </a:solidFill>
              </a:rPr>
              <a:t>Thank You and </a:t>
            </a:r>
            <a:br>
              <a:rPr lang="en-US" sz="4900" i="1" dirty="0" smtClean="0">
                <a:solidFill>
                  <a:srgbClr val="C00000"/>
                </a:solidFill>
              </a:rPr>
            </a:br>
            <a:r>
              <a:rPr lang="en-US" sz="4900" i="1" dirty="0" smtClean="0">
                <a:solidFill>
                  <a:srgbClr val="C00000"/>
                </a:solidFill>
              </a:rPr>
              <a:t>Enjoy Your Searching! </a:t>
            </a:r>
            <a:r>
              <a:rPr lang="en-US" sz="4900" i="1" dirty="0" smtClean="0"/>
              <a:t/>
            </a:r>
            <a:br>
              <a:rPr lang="en-US" sz="4900" i="1" dirty="0" smtClean="0"/>
            </a:br>
            <a:endParaRPr lang="en-US" sz="4900" i="1" dirty="0" smtClean="0">
              <a:solidFill>
                <a:srgbClr val="FF0000"/>
              </a:solidFill>
            </a:endParaRPr>
          </a:p>
        </p:txBody>
      </p:sp>
      <p:sp>
        <p:nvSpPr>
          <p:cNvPr id="69635" name="Rectangle 3"/>
          <p:cNvSpPr>
            <a:spLocks noGrp="1"/>
          </p:cNvSpPr>
          <p:nvPr>
            <p:ph type="subTitle" idx="1"/>
          </p:nvPr>
        </p:nvSpPr>
        <p:spPr>
          <a:xfrm>
            <a:off x="914400" y="2362200"/>
            <a:ext cx="7880350" cy="3429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altLang="en-US" smtClean="0"/>
          </a:p>
          <a:p>
            <a:pPr>
              <a:buFont typeface="Wingdings 2" pitchFamily="18" charset="2"/>
              <a:buNone/>
            </a:pPr>
            <a:r>
              <a:rPr lang="en-US" altLang="en-US" smtClean="0"/>
              <a:t>Michael Hunter</a:t>
            </a:r>
          </a:p>
          <a:p>
            <a:pPr>
              <a:buFont typeface="Wingdings 2" pitchFamily="18" charset="2"/>
              <a:buNone/>
            </a:pPr>
            <a:r>
              <a:rPr lang="en-US" altLang="en-US" smtClean="0"/>
              <a:t>Reference Librarian</a:t>
            </a:r>
          </a:p>
          <a:p>
            <a:pPr>
              <a:buFont typeface="Wingdings 2" pitchFamily="18" charset="2"/>
              <a:buNone/>
            </a:pPr>
            <a:r>
              <a:rPr lang="en-US" altLang="en-US" smtClean="0"/>
              <a:t>Hobart and William Smith Colleges</a:t>
            </a:r>
          </a:p>
          <a:p>
            <a:pPr>
              <a:buFont typeface="Wingdings 2" pitchFamily="18" charset="2"/>
              <a:buNone/>
            </a:pPr>
            <a:r>
              <a:rPr lang="en-US" altLang="en-US" smtClean="0"/>
              <a:t>Geneva, NY  14456</a:t>
            </a:r>
          </a:p>
          <a:p>
            <a:pPr>
              <a:buFont typeface="Wingdings 2" pitchFamily="18" charset="2"/>
              <a:buNone/>
            </a:pPr>
            <a:r>
              <a:rPr lang="en-US" altLang="en-US" smtClean="0"/>
              <a:t>(315) 781-3014	     hunter@hws.edu</a:t>
            </a:r>
          </a:p>
          <a:p>
            <a:pPr>
              <a:buFont typeface="Wingdings 2" pitchFamily="18" charset="2"/>
              <a:buNone/>
            </a:pPr>
            <a:endParaRPr lang="en-US" altLang="en-US" smtClean="0"/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US Search Market Share </a:t>
            </a:r>
            <a:br>
              <a:rPr lang="en-US" altLang="en-US" dirty="0" smtClean="0"/>
            </a:br>
            <a:r>
              <a:rPr lang="en-US" altLang="en-US" sz="3600" dirty="0" smtClean="0"/>
              <a:t>Nov. 2013 http://comscore.com</a:t>
            </a:r>
          </a:p>
        </p:txBody>
      </p:sp>
      <p:graphicFrame>
        <p:nvGraphicFramePr>
          <p:cNvPr id="2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483730"/>
              </p:ext>
            </p:extLst>
          </p:nvPr>
        </p:nvGraphicFramePr>
        <p:xfrm>
          <a:off x="-228600" y="1524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132095"/>
              </p:ext>
            </p:extLst>
          </p:nvPr>
        </p:nvGraphicFramePr>
        <p:xfrm>
          <a:off x="5943600" y="2514600"/>
          <a:ext cx="312420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9144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Nov</a:t>
                      </a:r>
                      <a:r>
                        <a:rPr lang="en-US" baseline="0" dirty="0" smtClean="0"/>
                        <a:t> ‘13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annual% change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Google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Yahoo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7" t="20061" r="27594" b="12874"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7" t="20061" r="28423" b="12875"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FFC000"/>
      </a:lt2>
      <a:accent1>
        <a:srgbClr val="5A84D8"/>
      </a:accent1>
      <a:accent2>
        <a:srgbClr val="CC9900"/>
      </a:accent2>
      <a:accent3>
        <a:srgbClr val="FFFFFF"/>
      </a:accent3>
      <a:accent4>
        <a:srgbClr val="000000"/>
      </a:accent4>
      <a:accent5>
        <a:srgbClr val="5A84D8"/>
      </a:accent5>
      <a:accent6>
        <a:srgbClr val="B98A00"/>
      </a:accent6>
      <a:hlink>
        <a:srgbClr val="5A84D8"/>
      </a:hlink>
      <a:folHlink>
        <a:srgbClr val="5A84D8"/>
      </a:folHlink>
    </a:clrScheme>
    <a:fontScheme name="Layer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1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8572F4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C2BCF8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2">
        <a:dk1>
          <a:srgbClr val="000000"/>
        </a:dk1>
        <a:lt1>
          <a:srgbClr val="FFFFE1"/>
        </a:lt1>
        <a:dk2>
          <a:srgbClr val="330033"/>
        </a:dk2>
        <a:lt2>
          <a:srgbClr val="330109"/>
        </a:lt2>
        <a:accent1>
          <a:srgbClr val="8572F4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C2BCF8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3">
        <a:dk1>
          <a:srgbClr val="000000"/>
        </a:dk1>
        <a:lt1>
          <a:srgbClr val="FFFFE1"/>
        </a:lt1>
        <a:dk2>
          <a:srgbClr val="330033"/>
        </a:dk2>
        <a:lt2>
          <a:srgbClr val="330109"/>
        </a:lt2>
        <a:accent1>
          <a:srgbClr val="8572F4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C2BCF8"/>
        </a:accent5>
        <a:accent6>
          <a:srgbClr val="E70000"/>
        </a:accent6>
        <a:hlink>
          <a:srgbClr val="9900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4">
        <a:dk1>
          <a:srgbClr val="000000"/>
        </a:dk1>
        <a:lt1>
          <a:srgbClr val="FFFFE1"/>
        </a:lt1>
        <a:dk2>
          <a:srgbClr val="330033"/>
        </a:dk2>
        <a:lt2>
          <a:srgbClr val="330109"/>
        </a:lt2>
        <a:accent1>
          <a:srgbClr val="8572F4"/>
        </a:accent1>
        <a:accent2>
          <a:srgbClr val="FF9933"/>
        </a:accent2>
        <a:accent3>
          <a:srgbClr val="FFFFEE"/>
        </a:accent3>
        <a:accent4>
          <a:srgbClr val="000000"/>
        </a:accent4>
        <a:accent5>
          <a:srgbClr val="C2BCF8"/>
        </a:accent5>
        <a:accent6>
          <a:srgbClr val="E78A2D"/>
        </a:accent6>
        <a:hlink>
          <a:srgbClr val="9900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5">
        <a:dk1>
          <a:srgbClr val="000000"/>
        </a:dk1>
        <a:lt1>
          <a:srgbClr val="FFFFE1"/>
        </a:lt1>
        <a:dk2>
          <a:srgbClr val="330033"/>
        </a:dk2>
        <a:lt2>
          <a:srgbClr val="330109"/>
        </a:lt2>
        <a:accent1>
          <a:srgbClr val="8572F4"/>
        </a:accent1>
        <a:accent2>
          <a:srgbClr val="FF9900"/>
        </a:accent2>
        <a:accent3>
          <a:srgbClr val="FFFFEE"/>
        </a:accent3>
        <a:accent4>
          <a:srgbClr val="000000"/>
        </a:accent4>
        <a:accent5>
          <a:srgbClr val="C2BCF8"/>
        </a:accent5>
        <a:accent6>
          <a:srgbClr val="E78A00"/>
        </a:accent6>
        <a:hlink>
          <a:srgbClr val="9900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1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8572F4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C2BCF8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2">
        <a:dk1>
          <a:srgbClr val="000000"/>
        </a:dk1>
        <a:lt1>
          <a:srgbClr val="FFFFE1"/>
        </a:lt1>
        <a:dk2>
          <a:srgbClr val="330033"/>
        </a:dk2>
        <a:lt2>
          <a:srgbClr val="330109"/>
        </a:lt2>
        <a:accent1>
          <a:srgbClr val="8572F4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C2BCF8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3">
        <a:dk1>
          <a:srgbClr val="000000"/>
        </a:dk1>
        <a:lt1>
          <a:srgbClr val="FFFFE1"/>
        </a:lt1>
        <a:dk2>
          <a:srgbClr val="330033"/>
        </a:dk2>
        <a:lt2>
          <a:srgbClr val="330109"/>
        </a:lt2>
        <a:accent1>
          <a:srgbClr val="8572F4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C2BCF8"/>
        </a:accent5>
        <a:accent6>
          <a:srgbClr val="E70000"/>
        </a:accent6>
        <a:hlink>
          <a:srgbClr val="9900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4">
        <a:dk1>
          <a:srgbClr val="000000"/>
        </a:dk1>
        <a:lt1>
          <a:srgbClr val="FFFFE1"/>
        </a:lt1>
        <a:dk2>
          <a:srgbClr val="330033"/>
        </a:dk2>
        <a:lt2>
          <a:srgbClr val="330109"/>
        </a:lt2>
        <a:accent1>
          <a:srgbClr val="8572F4"/>
        </a:accent1>
        <a:accent2>
          <a:srgbClr val="FF9933"/>
        </a:accent2>
        <a:accent3>
          <a:srgbClr val="FFFFEE"/>
        </a:accent3>
        <a:accent4>
          <a:srgbClr val="000000"/>
        </a:accent4>
        <a:accent5>
          <a:srgbClr val="C2BCF8"/>
        </a:accent5>
        <a:accent6>
          <a:srgbClr val="E78A2D"/>
        </a:accent6>
        <a:hlink>
          <a:srgbClr val="9900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5">
        <a:dk1>
          <a:srgbClr val="000000"/>
        </a:dk1>
        <a:lt1>
          <a:srgbClr val="FFFFE1"/>
        </a:lt1>
        <a:dk2>
          <a:srgbClr val="330033"/>
        </a:dk2>
        <a:lt2>
          <a:srgbClr val="330109"/>
        </a:lt2>
        <a:accent1>
          <a:srgbClr val="8572F4"/>
        </a:accent1>
        <a:accent2>
          <a:srgbClr val="FF9900"/>
        </a:accent2>
        <a:accent3>
          <a:srgbClr val="FFFFEE"/>
        </a:accent3>
        <a:accent4>
          <a:srgbClr val="000000"/>
        </a:accent4>
        <a:accent5>
          <a:srgbClr val="C2BCF8"/>
        </a:accent5>
        <a:accent6>
          <a:srgbClr val="E78A00"/>
        </a:accent6>
        <a:hlink>
          <a:srgbClr val="9900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6">
        <a:dk1>
          <a:srgbClr val="000000"/>
        </a:dk1>
        <a:lt1>
          <a:srgbClr val="FFFF99"/>
        </a:lt1>
        <a:dk2>
          <a:srgbClr val="330033"/>
        </a:dk2>
        <a:lt2>
          <a:srgbClr val="330109"/>
        </a:lt2>
        <a:accent1>
          <a:srgbClr val="8572F4"/>
        </a:accent1>
        <a:accent2>
          <a:srgbClr val="FF9900"/>
        </a:accent2>
        <a:accent3>
          <a:srgbClr val="FFFFCA"/>
        </a:accent3>
        <a:accent4>
          <a:srgbClr val="000000"/>
        </a:accent4>
        <a:accent5>
          <a:srgbClr val="C2BCF8"/>
        </a:accent5>
        <a:accent6>
          <a:srgbClr val="E78A00"/>
        </a:accent6>
        <a:hlink>
          <a:srgbClr val="9900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9130</TotalTime>
  <Words>2177</Words>
  <Application>Microsoft Office PowerPoint</Application>
  <PresentationFormat>On-screen Show (4:3)</PresentationFormat>
  <Paragraphs>349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Layers</vt:lpstr>
      <vt:lpstr>Custom Design</vt:lpstr>
      <vt:lpstr>Search and the ‘Net in 2014</vt:lpstr>
      <vt:lpstr>For today . . .</vt:lpstr>
      <vt:lpstr>The Digital World in Focus – Comscore 10/14/13 http://www.comscore.com/Insights/Presentations_and_Whitepapers/2013/The_Digital_World_in_Focus</vt:lpstr>
      <vt:lpstr>PowerPoint Presentation</vt:lpstr>
      <vt:lpstr>PowerPoint Presentation</vt:lpstr>
      <vt:lpstr>Internet Audience 15+ accessing Internet from a Home or Work Desktop</vt:lpstr>
      <vt:lpstr>US Search Market Share  Nov. 2013 http://comscore.com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2013 Edelman Trust Barometer http://www.edelman.com/insights/intellectual-property/trust-2013/ College-educated individuals in upper income brackets that follow public policy issues and are active media users.</vt:lpstr>
      <vt:lpstr>Library Services in the Digital Age By Kathryn Zickuhr, Lee Rainie and Kristen Purcell http://libraries.pewinternet.org/2013/01/22/library-services/</vt:lpstr>
      <vt:lpstr>How Teens Do Research in the Digital World by Kristen Purcell et. al. http://www.pewinternet.org/Reports/2012/Student-Research/Summary-of-Findings.aspx 2,642 AP High School teachers and National Writing Project teachers from the U.S. March-April 2012</vt:lpstr>
      <vt:lpstr>Web Search in 2014 Who’s crawling the Web?</vt:lpstr>
      <vt:lpstr>Not being crawled:                                   the Deep Web in 2014</vt:lpstr>
      <vt:lpstr>Semantic and Predictive Search</vt:lpstr>
      <vt:lpstr>Semantic Web               Predictive Search</vt:lpstr>
      <vt:lpstr>More answers, not just web pages</vt:lpstr>
      <vt:lpstr>Origins of the semantic web concept</vt:lpstr>
      <vt:lpstr>Yahoo Research paper - 2009 http://research.yahoo.com/files/pods09-woc.pdf</vt:lpstr>
      <vt:lpstr>Making and searching todays' semantic web</vt:lpstr>
      <vt:lpstr>Informational entities</vt:lpstr>
      <vt:lpstr>Aemoo-Search entities for "cold war" http://wit.istc.cnr.it/aemoo  Project of University of Bologna  </vt:lpstr>
      <vt:lpstr>Search Entities  Google’s Knowledge Graph – Bing’s Satori </vt:lpstr>
      <vt:lpstr>PowerPoint Presentation</vt:lpstr>
      <vt:lpstr>Relationally Significant Linkage: RDF</vt:lpstr>
      <vt:lpstr>PowerPoint Presentation</vt:lpstr>
      <vt:lpstr>Meaning-full tagging:  schema.org “A project to improve general Web page markup through the use of structured data”</vt:lpstr>
      <vt:lpstr>Schema.org tag classes and examples</vt:lpstr>
      <vt:lpstr>PowerPoint Presentation</vt:lpstr>
      <vt:lpstr>New Services</vt:lpstr>
      <vt:lpstr>Refseek http://refseek.com</vt:lpstr>
      <vt:lpstr>BASE (Bielefeld Academic Search Engine) http://www.base-search.net</vt:lpstr>
      <vt:lpstr>etools.ch Swiss army knife of metas</vt:lpstr>
      <vt:lpstr>Common Crawl http://commoncrawl.org</vt:lpstr>
      <vt:lpstr>FindTheBest http://www.findthebest.com</vt:lpstr>
      <vt:lpstr>canistream.it  - media metaengine http://canistream.it</vt:lpstr>
      <vt:lpstr>Social Networks as  Information Sources</vt:lpstr>
      <vt:lpstr>PowerPoint Presentation</vt:lpstr>
      <vt:lpstr>Why search the social web???</vt:lpstr>
      <vt:lpstr>Topsy – www.topsy.com Real-time search of the social web</vt:lpstr>
      <vt:lpstr>Topsy – www.topsy.com Real-time search of the social web</vt:lpstr>
      <vt:lpstr>Tagboard</vt:lpstr>
      <vt:lpstr>Social Media as a Primary Source: A Coming of Age  Vicki Coleman   12/6/2013    Educause Review http://www.educause.edu/ero/article/social-media-primary-source-coming-age</vt:lpstr>
      <vt:lpstr>Facebook's Graph Search</vt:lpstr>
      <vt:lpstr>Homepage vs Facebook</vt:lpstr>
      <vt:lpstr>Why visit an organization's  Facebook page?</vt:lpstr>
      <vt:lpstr>Today's social searchscape</vt:lpstr>
      <vt:lpstr>Impact of the Social Web on  General Web Search</vt:lpstr>
      <vt:lpstr>Social Signals and Results Ranking @ Google &amp; Bing</vt:lpstr>
      <vt:lpstr>Social Signals and Results Ranking @ Google &amp; Bing</vt:lpstr>
      <vt:lpstr>PageRank            SocialRank What they aren’t saying…</vt:lpstr>
      <vt:lpstr>Google: Now and more…. </vt:lpstr>
      <vt:lpstr>Now - G's Intelligent Digital Assistant</vt:lpstr>
      <vt:lpstr>More Now….</vt:lpstr>
      <vt:lpstr>PowerPoint Presentation</vt:lpstr>
      <vt:lpstr>Entity-based search: Knowledge Graph Way beyond text matching</vt:lpstr>
      <vt:lpstr>PowerPoint Presentation</vt:lpstr>
      <vt:lpstr>How terms become linked to an entity from a Google patent http://www.seobythesea.com/2013/11/google-finds-known-terms-entities/</vt:lpstr>
      <vt:lpstr>PowerPoint Presentation</vt:lpstr>
      <vt:lpstr>Future challenges</vt:lpstr>
      <vt:lpstr>Google Snippets</vt:lpstr>
      <vt:lpstr>In-Depth Articles</vt:lpstr>
      <vt:lpstr>APA, AG  Lawsuits settled</vt:lpstr>
      <vt:lpstr>Free online courses and more…</vt:lpstr>
      <vt:lpstr>Future of Search: the knowledge engine</vt:lpstr>
      <vt:lpstr>Thank You and  Enjoy Your Searching!  </vt:lpstr>
    </vt:vector>
  </TitlesOfParts>
  <Company>Hobart and William Smith Colleges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Information Technology</dc:creator>
  <cp:lastModifiedBy>Hunter, Michael</cp:lastModifiedBy>
  <cp:revision>602</cp:revision>
  <cp:lastPrinted>2014-04-01T16:23:31Z</cp:lastPrinted>
  <dcterms:created xsi:type="dcterms:W3CDTF">2008-11-13T20:18:10Z</dcterms:created>
  <dcterms:modified xsi:type="dcterms:W3CDTF">2014-04-03T18:34:00Z</dcterms:modified>
</cp:coreProperties>
</file>